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Space Mono"/>
      <p:regular r:id="rId41"/>
      <p:bold r:id="rId42"/>
      <p:italic r:id="rId43"/>
      <p:boldItalic r:id="rId44"/>
    </p:embeddedFont>
    <p:embeddedFont>
      <p:font typeface="Open Sans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SpaceMono-bold.fntdata"/><Relationship Id="rId41" Type="http://schemas.openxmlformats.org/officeDocument/2006/relationships/font" Target="fonts/SpaceMono-regular.fntdata"/><Relationship Id="rId22" Type="http://schemas.openxmlformats.org/officeDocument/2006/relationships/slide" Target="slides/slide17.xml"/><Relationship Id="rId44" Type="http://schemas.openxmlformats.org/officeDocument/2006/relationships/font" Target="fonts/SpaceMono-boldItalic.fntdata"/><Relationship Id="rId21" Type="http://schemas.openxmlformats.org/officeDocument/2006/relationships/slide" Target="slides/slide16.xml"/><Relationship Id="rId43" Type="http://schemas.openxmlformats.org/officeDocument/2006/relationships/font" Target="fonts/SpaceMono-italic.fntdata"/><Relationship Id="rId24" Type="http://schemas.openxmlformats.org/officeDocument/2006/relationships/slide" Target="slides/slide19.xml"/><Relationship Id="rId46" Type="http://schemas.openxmlformats.org/officeDocument/2006/relationships/font" Target="fonts/OpenSans-bold.fntdata"/><Relationship Id="rId23" Type="http://schemas.openxmlformats.org/officeDocument/2006/relationships/slide" Target="slides/slide18.xml"/><Relationship Id="rId45" Type="http://schemas.openxmlformats.org/officeDocument/2006/relationships/font" Target="fonts/OpenSa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OpenSans-boldItalic.fntdata"/><Relationship Id="rId25" Type="http://schemas.openxmlformats.org/officeDocument/2006/relationships/slide" Target="slides/slide20.xml"/><Relationship Id="rId47" Type="http://schemas.openxmlformats.org/officeDocument/2006/relationships/font" Target="fonts/OpenSans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8e26a023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8e26a023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8e26a023e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8e26a023e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8e26a023e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8e26a023e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8e26a023e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8e26a023e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8e26a023e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8e26a023e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9add62b99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9add62b99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8e26a023e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8e26a023e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6c05ffbf91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6c05ffbf91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6c05ffbf91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6c05ffbf91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6c05ffbf91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6c05ffbf91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6bf527a15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6bf527a15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6c05ffbf91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6c05ffbf91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6c05ffbf91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6c05ffbf91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6c05ffbf91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6c05ffbf91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6c05ffbf91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6c05ffbf91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6c05ffbf91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6c05ffbf91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8e26a023e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8e26a023e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8e26a023ea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8e26a023ea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8e26a023ea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8e26a023ea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8e26a023e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8e26a023e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8e26a023e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8e26a023e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6bf527a15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6bf527a15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8e26a023e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8e26a023e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6c05ffbf91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6c05ffbf91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6c05ffbf91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6c05ffbf91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6c05ffbf91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6c05ffbf91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6c05ffbf91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6c05ffbf91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6c05ffbf91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6c05ffbf91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6c05ffbf9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6c05ffbf9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6c05ffbf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6c05ffbf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6c05ffbf91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6c05ffbf91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6c05ffbf91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6c05ffbf91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6c05ffbf91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6c05ffbf9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c05ffbf9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c05ffbf9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tinyurl.com/kru5aaev" TargetMode="Externa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0" y="744575"/>
            <a:ext cx="7169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311700" y="2797175"/>
            <a:ext cx="6202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" name="Google Shape;14;p2"/>
          <p:cNvSpPr txBox="1"/>
          <p:nvPr/>
        </p:nvSpPr>
        <p:spPr>
          <a:xfrm>
            <a:off x="4809650" y="2297326"/>
            <a:ext cx="43344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36363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900">
                <a:solidFill>
                  <a:srgbClr val="6083BF"/>
                </a:solidFill>
                <a:latin typeface="Space Mono"/>
                <a:ea typeface="Space Mono"/>
                <a:cs typeface="Space Mono"/>
                <a:sym typeface="Space Mono"/>
              </a:rPr>
              <a:t>0101101101</a:t>
            </a:r>
            <a:br>
              <a:rPr lang="en" sz="900">
                <a:solidFill>
                  <a:srgbClr val="6083BF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lang="en" sz="900">
                <a:solidFill>
                  <a:srgbClr val="6083BF"/>
                </a:solidFill>
                <a:latin typeface="Space Mono"/>
                <a:ea typeface="Space Mono"/>
                <a:cs typeface="Space Mono"/>
                <a:sym typeface="Space Mono"/>
              </a:rPr>
              <a:t>11110010110101110110</a:t>
            </a:r>
            <a:br>
              <a:rPr lang="en" sz="900">
                <a:solidFill>
                  <a:srgbClr val="6083BF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lang="en" sz="900">
                <a:solidFill>
                  <a:srgbClr val="6083BF"/>
                </a:solidFill>
                <a:latin typeface="Space Mono"/>
                <a:ea typeface="Space Mono"/>
                <a:cs typeface="Space Mono"/>
                <a:sym typeface="Space Mono"/>
              </a:rPr>
              <a:t>1101010101101001010011110</a:t>
            </a:r>
            <a:br>
              <a:rPr lang="en" sz="900">
                <a:solidFill>
                  <a:srgbClr val="6083BF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lang="en" sz="900">
                <a:solidFill>
                  <a:srgbClr val="6083BF"/>
                </a:solidFill>
                <a:latin typeface="Space Mono"/>
                <a:ea typeface="Space Mono"/>
                <a:cs typeface="Space Mono"/>
                <a:sym typeface="Space Mono"/>
              </a:rPr>
              <a:t>101010010</a:t>
            </a:r>
            <a:br>
              <a:rPr lang="en" sz="900">
                <a:solidFill>
                  <a:srgbClr val="6083BF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lang="en" sz="900">
                <a:solidFill>
                  <a:srgbClr val="6083BF"/>
                </a:solidFill>
                <a:latin typeface="Space Mono"/>
                <a:ea typeface="Space Mono"/>
                <a:cs typeface="Space Mono"/>
                <a:sym typeface="Space Mono"/>
              </a:rPr>
              <a:t>01010110110110</a:t>
            </a:r>
            <a:br>
              <a:rPr lang="en" sz="900">
                <a:solidFill>
                  <a:srgbClr val="6083BF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lang="en" sz="900">
                <a:solidFill>
                  <a:srgbClr val="6083BF"/>
                </a:solidFill>
                <a:latin typeface="Space Mono"/>
                <a:ea typeface="Space Mono"/>
                <a:cs typeface="Space Mono"/>
                <a:sym typeface="Space Mono"/>
              </a:rPr>
              <a:t>0110100100001111101100001000011111011000</a:t>
            </a:r>
            <a:br>
              <a:rPr lang="en" sz="900">
                <a:solidFill>
                  <a:srgbClr val="6083BF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lang="en" sz="900">
                <a:solidFill>
                  <a:srgbClr val="6083BF"/>
                </a:solidFill>
                <a:latin typeface="Space Mono"/>
                <a:ea typeface="Space Mono"/>
                <a:cs typeface="Space Mono"/>
                <a:sym typeface="Space Mono"/>
              </a:rPr>
              <a:t>1</a:t>
            </a:r>
            <a:r>
              <a:rPr lang="en" sz="900">
                <a:solidFill>
                  <a:srgbClr val="6083BF"/>
                </a:solidFill>
                <a:latin typeface="Space Mono"/>
                <a:ea typeface="Space Mono"/>
                <a:cs typeface="Space Mono"/>
                <a:sym typeface="Space Mono"/>
              </a:rPr>
              <a:t>1001001101001000011001101100001001010011011000</a:t>
            </a:r>
            <a:br>
              <a:rPr lang="en" sz="900">
                <a:solidFill>
                  <a:srgbClr val="6083BF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lang="en" sz="900">
                <a:solidFill>
                  <a:srgbClr val="6083BF"/>
                </a:solidFill>
                <a:latin typeface="Space Mono"/>
                <a:ea typeface="Space Mono"/>
                <a:cs typeface="Space Mono"/>
                <a:sym typeface="Space Mono"/>
              </a:rPr>
              <a:t>101101111011001011100011100</a:t>
            </a:r>
            <a:br>
              <a:rPr lang="en" sz="900">
                <a:solidFill>
                  <a:srgbClr val="6083BF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lang="en" sz="900">
                <a:solidFill>
                  <a:srgbClr val="6083BF"/>
                </a:solidFill>
                <a:latin typeface="Space Mono"/>
                <a:ea typeface="Space Mono"/>
                <a:cs typeface="Space Mono"/>
                <a:sym typeface="Space Mono"/>
              </a:rPr>
              <a:t>0000101011101010111011000011010111001011011110100101</a:t>
            </a:r>
            <a:br>
              <a:rPr lang="en" sz="900">
                <a:solidFill>
                  <a:srgbClr val="6083BF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lang="en" sz="900">
                <a:solidFill>
                  <a:srgbClr val="6083BF"/>
                </a:solidFill>
                <a:latin typeface="Space Mono"/>
                <a:ea typeface="Space Mono"/>
                <a:cs typeface="Space Mono"/>
                <a:sym typeface="Space Mono"/>
              </a:rPr>
              <a:t>101110011000110011110111011011110011101001010101010111000</a:t>
            </a:r>
            <a:br>
              <a:rPr lang="en" sz="900">
                <a:solidFill>
                  <a:srgbClr val="6083BF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lang="en" sz="900">
                <a:solidFill>
                  <a:srgbClr val="6083BF"/>
                </a:solidFill>
                <a:latin typeface="Space Mono"/>
                <a:ea typeface="Space Mono"/>
                <a:cs typeface="Space Mono"/>
                <a:sym typeface="Space Mono"/>
              </a:rPr>
              <a:t>10110011101010110101010010100101001101001</a:t>
            </a:r>
            <a:br>
              <a:rPr lang="en" sz="900">
                <a:solidFill>
                  <a:srgbClr val="6083BF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lang="en" sz="900">
                <a:solidFill>
                  <a:srgbClr val="6083BF"/>
                </a:solidFill>
                <a:latin typeface="Space Mono"/>
                <a:ea typeface="Space Mono"/>
                <a:cs typeface="Space Mono"/>
                <a:sym typeface="Space Mono"/>
              </a:rPr>
              <a:t>110110101110010011001011011000101</a:t>
            </a:r>
            <a:br>
              <a:rPr lang="en" sz="900">
                <a:solidFill>
                  <a:srgbClr val="6083BF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lang="en" sz="900">
                <a:solidFill>
                  <a:srgbClr val="6083BF"/>
                </a:solidFill>
                <a:latin typeface="Space Mono"/>
                <a:ea typeface="Space Mono"/>
                <a:cs typeface="Space Mono"/>
                <a:sym typeface="Space Mono"/>
              </a:rPr>
              <a:t>01110111011000001010110010111111100101010011101101111001111</a:t>
            </a:r>
            <a:endParaRPr sz="900">
              <a:solidFill>
                <a:srgbClr val="6083BF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id="15" name="Google Shape;15;p2" title="IMG_4322.png"/>
          <p:cNvPicPr preferRelativeResize="0"/>
          <p:nvPr/>
        </p:nvPicPr>
        <p:blipFill rotWithShape="1">
          <a:blip r:embed="rId2">
            <a:alphaModFix/>
          </a:blip>
          <a:srcRect b="22975" l="22152" r="25723" t="16532"/>
          <a:stretch/>
        </p:blipFill>
        <p:spPr>
          <a:xfrm flipH="1">
            <a:off x="7734500" y="3308437"/>
            <a:ext cx="1226950" cy="14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 title="logo-color.B2laOV2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1450" y="30567"/>
            <a:ext cx="150451" cy="15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" name="Google Shape;86;p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7" name="Google Shape;87;p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" name="Google Shape;88;p11"/>
          <p:cNvSpPr txBox="1"/>
          <p:nvPr>
            <p:ph idx="1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1"/>
          <p:cNvSpPr txBox="1"/>
          <p:nvPr>
            <p:ph idx="3" type="sldNum"/>
          </p:nvPr>
        </p:nvSpPr>
        <p:spPr>
          <a:xfrm>
            <a:off x="4338449" y="4885842"/>
            <a:ext cx="4671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2025</a:t>
            </a:r>
            <a:endParaRPr/>
          </a:p>
        </p:txBody>
      </p:sp>
      <p:sp>
        <p:nvSpPr>
          <p:cNvPr id="90" name="Google Shape;90;p11"/>
          <p:cNvSpPr txBox="1"/>
          <p:nvPr>
            <p:ph idx="4" type="sldNum"/>
          </p:nvPr>
        </p:nvSpPr>
        <p:spPr>
          <a:xfrm>
            <a:off x="174475" y="4885842"/>
            <a:ext cx="7860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 @ UCI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12"/>
          <p:cNvSpPr txBox="1"/>
          <p:nvPr>
            <p:ph idx="1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2"/>
          <p:cNvSpPr txBox="1"/>
          <p:nvPr>
            <p:ph idx="2" type="sldNum"/>
          </p:nvPr>
        </p:nvSpPr>
        <p:spPr>
          <a:xfrm>
            <a:off x="4338449" y="4885842"/>
            <a:ext cx="4671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2025</a:t>
            </a:r>
            <a:endParaRPr/>
          </a:p>
        </p:txBody>
      </p:sp>
      <p:sp>
        <p:nvSpPr>
          <p:cNvPr id="95" name="Google Shape;95;p12"/>
          <p:cNvSpPr txBox="1"/>
          <p:nvPr>
            <p:ph idx="3" type="sldNum"/>
          </p:nvPr>
        </p:nvSpPr>
        <p:spPr>
          <a:xfrm>
            <a:off x="174475" y="4885842"/>
            <a:ext cx="7860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 @ UCI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" name="Google Shape;98;p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9" name="Google Shape;99;p13"/>
          <p:cNvSpPr txBox="1"/>
          <p:nvPr>
            <p:ph idx="1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3"/>
          <p:cNvSpPr txBox="1"/>
          <p:nvPr>
            <p:ph idx="2" type="sldNum"/>
          </p:nvPr>
        </p:nvSpPr>
        <p:spPr>
          <a:xfrm>
            <a:off x="4338449" y="4885842"/>
            <a:ext cx="4671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2025</a:t>
            </a:r>
            <a:endParaRPr/>
          </a:p>
        </p:txBody>
      </p:sp>
      <p:sp>
        <p:nvSpPr>
          <p:cNvPr id="101" name="Google Shape;101;p13"/>
          <p:cNvSpPr txBox="1"/>
          <p:nvPr>
            <p:ph idx="3" type="sldNum"/>
          </p:nvPr>
        </p:nvSpPr>
        <p:spPr>
          <a:xfrm>
            <a:off x="174475" y="4885842"/>
            <a:ext cx="7860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 @ UCI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" name="Google Shape;104;p14"/>
          <p:cNvSpPr txBox="1"/>
          <p:nvPr>
            <p:ph idx="1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14"/>
          <p:cNvSpPr txBox="1"/>
          <p:nvPr>
            <p:ph idx="2" type="sldNum"/>
          </p:nvPr>
        </p:nvSpPr>
        <p:spPr>
          <a:xfrm>
            <a:off x="4338449" y="4885842"/>
            <a:ext cx="4671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2025</a:t>
            </a:r>
            <a:endParaRPr/>
          </a:p>
        </p:txBody>
      </p:sp>
      <p:sp>
        <p:nvSpPr>
          <p:cNvPr id="106" name="Google Shape;106;p14"/>
          <p:cNvSpPr txBox="1"/>
          <p:nvPr>
            <p:ph idx="3" type="sldNum"/>
          </p:nvPr>
        </p:nvSpPr>
        <p:spPr>
          <a:xfrm>
            <a:off x="174475" y="4885842"/>
            <a:ext cx="7860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 @ UCI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</a:lstStyle>
          <a:p/>
        </p:txBody>
      </p:sp>
      <p:sp>
        <p:nvSpPr>
          <p:cNvPr id="109" name="Google Shape;109;p15"/>
          <p:cNvSpPr txBox="1"/>
          <p:nvPr>
            <p:ph idx="1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Google Shape;110;p15"/>
          <p:cNvSpPr txBox="1"/>
          <p:nvPr>
            <p:ph idx="2" type="sldNum"/>
          </p:nvPr>
        </p:nvSpPr>
        <p:spPr>
          <a:xfrm>
            <a:off x="4338449" y="4885842"/>
            <a:ext cx="4671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2025</a:t>
            </a:r>
            <a:endParaRPr/>
          </a:p>
        </p:txBody>
      </p:sp>
      <p:sp>
        <p:nvSpPr>
          <p:cNvPr id="111" name="Google Shape;111;p15"/>
          <p:cNvSpPr txBox="1"/>
          <p:nvPr>
            <p:ph idx="3" type="sldNum"/>
          </p:nvPr>
        </p:nvSpPr>
        <p:spPr>
          <a:xfrm>
            <a:off x="174475" y="4885842"/>
            <a:ext cx="7860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 @ UCI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4" name="Google Shape;114;p1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5" name="Google Shape;115;p16"/>
          <p:cNvSpPr txBox="1"/>
          <p:nvPr>
            <p:ph idx="1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" name="Google Shape;116;p16"/>
          <p:cNvSpPr txBox="1"/>
          <p:nvPr>
            <p:ph idx="2" type="sldNum"/>
          </p:nvPr>
        </p:nvSpPr>
        <p:spPr>
          <a:xfrm>
            <a:off x="4338449" y="4885842"/>
            <a:ext cx="4671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2025</a:t>
            </a:r>
            <a:endParaRPr/>
          </a:p>
        </p:txBody>
      </p:sp>
      <p:sp>
        <p:nvSpPr>
          <p:cNvPr id="117" name="Google Shape;117;p16"/>
          <p:cNvSpPr txBox="1"/>
          <p:nvPr>
            <p:ph idx="3" type="sldNum"/>
          </p:nvPr>
        </p:nvSpPr>
        <p:spPr>
          <a:xfrm>
            <a:off x="174475" y="4885842"/>
            <a:ext cx="7860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 @ UCI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idx="1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17"/>
          <p:cNvSpPr txBox="1"/>
          <p:nvPr>
            <p:ph idx="2" type="sldNum"/>
          </p:nvPr>
        </p:nvSpPr>
        <p:spPr>
          <a:xfrm>
            <a:off x="4338449" y="4885842"/>
            <a:ext cx="4671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2025</a:t>
            </a:r>
            <a:endParaRPr/>
          </a:p>
        </p:txBody>
      </p:sp>
      <p:sp>
        <p:nvSpPr>
          <p:cNvPr id="121" name="Google Shape;121;p17"/>
          <p:cNvSpPr txBox="1"/>
          <p:nvPr>
            <p:ph idx="3" type="sldNum"/>
          </p:nvPr>
        </p:nvSpPr>
        <p:spPr>
          <a:xfrm>
            <a:off x="174475" y="4885842"/>
            <a:ext cx="7860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 @ UCI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 Introduction">
  <p:cSld name="CUSTOM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3"/>
          <p:cNvSpPr/>
          <p:nvPr>
            <p:ph idx="2" type="pic"/>
          </p:nvPr>
        </p:nvSpPr>
        <p:spPr>
          <a:xfrm>
            <a:off x="3221100" y="985538"/>
            <a:ext cx="2176500" cy="2176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" name="Google Shape;20;p3"/>
          <p:cNvSpPr txBox="1"/>
          <p:nvPr>
            <p:ph idx="3" type="sldNum"/>
          </p:nvPr>
        </p:nvSpPr>
        <p:spPr>
          <a:xfrm>
            <a:off x="4338449" y="4885842"/>
            <a:ext cx="4671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2025</a:t>
            </a:r>
            <a:endParaRPr/>
          </a:p>
        </p:txBody>
      </p:sp>
      <p:sp>
        <p:nvSpPr>
          <p:cNvPr id="21" name="Google Shape;21;p3"/>
          <p:cNvSpPr txBox="1"/>
          <p:nvPr>
            <p:ph idx="4" type="sldNum"/>
          </p:nvPr>
        </p:nvSpPr>
        <p:spPr>
          <a:xfrm>
            <a:off x="174475" y="4885842"/>
            <a:ext cx="7860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 @ UCI</a:t>
            </a:r>
            <a:endParaRPr/>
          </a:p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3221100" y="3162047"/>
            <a:ext cx="4002300" cy="3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083BF"/>
              </a:buClr>
              <a:buSzPts val="1600"/>
              <a:buNone/>
              <a:defRPr>
                <a:solidFill>
                  <a:srgbClr val="6083B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5" type="body"/>
          </p:nvPr>
        </p:nvSpPr>
        <p:spPr>
          <a:xfrm>
            <a:off x="3221100" y="3543349"/>
            <a:ext cx="40023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4" name="Google Shape;24;p3"/>
          <p:cNvSpPr txBox="1"/>
          <p:nvPr>
            <p:ph type="title"/>
          </p:nvPr>
        </p:nvSpPr>
        <p:spPr>
          <a:xfrm>
            <a:off x="323850" y="209550"/>
            <a:ext cx="51435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ple Speaker Introduction">
  <p:cSld name="CUSTOM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4"/>
          <p:cNvSpPr/>
          <p:nvPr>
            <p:ph idx="2" type="pic"/>
          </p:nvPr>
        </p:nvSpPr>
        <p:spPr>
          <a:xfrm>
            <a:off x="5272275" y="337851"/>
            <a:ext cx="1185600" cy="1185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" name="Google Shape;28;p4"/>
          <p:cNvSpPr txBox="1"/>
          <p:nvPr>
            <p:ph idx="3" type="sldNum"/>
          </p:nvPr>
        </p:nvSpPr>
        <p:spPr>
          <a:xfrm>
            <a:off x="4338449" y="4885842"/>
            <a:ext cx="4671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2025</a:t>
            </a:r>
            <a:endParaRPr/>
          </a:p>
        </p:txBody>
      </p:sp>
      <p:sp>
        <p:nvSpPr>
          <p:cNvPr id="29" name="Google Shape;29;p4"/>
          <p:cNvSpPr txBox="1"/>
          <p:nvPr>
            <p:ph idx="4" type="sldNum"/>
          </p:nvPr>
        </p:nvSpPr>
        <p:spPr>
          <a:xfrm>
            <a:off x="174475" y="4885842"/>
            <a:ext cx="7860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 @ UCI</a:t>
            </a:r>
            <a:endParaRPr/>
          </a:p>
        </p:txBody>
      </p:sp>
      <p:sp>
        <p:nvSpPr>
          <p:cNvPr id="30" name="Google Shape;30;p4"/>
          <p:cNvSpPr txBox="1"/>
          <p:nvPr>
            <p:ph idx="1" type="subTitle"/>
          </p:nvPr>
        </p:nvSpPr>
        <p:spPr>
          <a:xfrm>
            <a:off x="5272275" y="1466600"/>
            <a:ext cx="19476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083BF"/>
              </a:buClr>
              <a:buSzPts val="1200"/>
              <a:buNone/>
              <a:defRPr sz="1200">
                <a:solidFill>
                  <a:srgbClr val="6083B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5" type="body"/>
          </p:nvPr>
        </p:nvSpPr>
        <p:spPr>
          <a:xfrm>
            <a:off x="5272275" y="1790225"/>
            <a:ext cx="1709700" cy="13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323850" y="209550"/>
            <a:ext cx="51435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4"/>
          <p:cNvSpPr/>
          <p:nvPr>
            <p:ph idx="6" type="pic"/>
          </p:nvPr>
        </p:nvSpPr>
        <p:spPr>
          <a:xfrm>
            <a:off x="7424925" y="335114"/>
            <a:ext cx="1185600" cy="1185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" name="Google Shape;34;p4"/>
          <p:cNvSpPr txBox="1"/>
          <p:nvPr>
            <p:ph idx="7" type="subTitle"/>
          </p:nvPr>
        </p:nvSpPr>
        <p:spPr>
          <a:xfrm>
            <a:off x="7424925" y="1463850"/>
            <a:ext cx="17097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083BF"/>
              </a:buClr>
              <a:buSzPts val="1200"/>
              <a:buNone/>
              <a:defRPr sz="1200">
                <a:solidFill>
                  <a:srgbClr val="6083B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8" type="body"/>
          </p:nvPr>
        </p:nvSpPr>
        <p:spPr>
          <a:xfrm>
            <a:off x="7424925" y="1787475"/>
            <a:ext cx="1709700" cy="13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6" name="Google Shape;36;p4"/>
          <p:cNvSpPr/>
          <p:nvPr>
            <p:ph idx="9" type="pic"/>
          </p:nvPr>
        </p:nvSpPr>
        <p:spPr>
          <a:xfrm>
            <a:off x="5272275" y="2583326"/>
            <a:ext cx="1185600" cy="1185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" name="Google Shape;37;p4"/>
          <p:cNvSpPr txBox="1"/>
          <p:nvPr>
            <p:ph idx="13" type="subTitle"/>
          </p:nvPr>
        </p:nvSpPr>
        <p:spPr>
          <a:xfrm>
            <a:off x="5272275" y="3712075"/>
            <a:ext cx="19476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083BF"/>
              </a:buClr>
              <a:buSzPts val="1200"/>
              <a:buNone/>
              <a:defRPr sz="1200">
                <a:solidFill>
                  <a:srgbClr val="6083B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4" type="body"/>
          </p:nvPr>
        </p:nvSpPr>
        <p:spPr>
          <a:xfrm>
            <a:off x="5272275" y="4035700"/>
            <a:ext cx="1709700" cy="13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9" name="Google Shape;39;p4"/>
          <p:cNvSpPr/>
          <p:nvPr>
            <p:ph idx="15" type="pic"/>
          </p:nvPr>
        </p:nvSpPr>
        <p:spPr>
          <a:xfrm>
            <a:off x="7424925" y="2580589"/>
            <a:ext cx="1185600" cy="1185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" name="Google Shape;40;p4"/>
          <p:cNvSpPr txBox="1"/>
          <p:nvPr>
            <p:ph idx="16" type="subTitle"/>
          </p:nvPr>
        </p:nvSpPr>
        <p:spPr>
          <a:xfrm>
            <a:off x="7424925" y="3709325"/>
            <a:ext cx="17097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083BF"/>
              </a:buClr>
              <a:buSzPts val="1200"/>
              <a:buNone/>
              <a:defRPr sz="1200">
                <a:solidFill>
                  <a:srgbClr val="6083B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1" name="Google Shape;41;p4"/>
          <p:cNvSpPr txBox="1"/>
          <p:nvPr>
            <p:ph idx="17" type="body"/>
          </p:nvPr>
        </p:nvSpPr>
        <p:spPr>
          <a:xfrm>
            <a:off x="7424925" y="4032950"/>
            <a:ext cx="1709700" cy="13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Example">
  <p:cSld name="CUSTOM_2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" type="body"/>
          </p:nvPr>
        </p:nvSpPr>
        <p:spPr>
          <a:xfrm>
            <a:off x="311700" y="1132275"/>
            <a:ext cx="402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" name="Google Shape;47;p5"/>
          <p:cNvSpPr txBox="1"/>
          <p:nvPr>
            <p:ph idx="3" type="sldNum"/>
          </p:nvPr>
        </p:nvSpPr>
        <p:spPr>
          <a:xfrm>
            <a:off x="4338449" y="4885842"/>
            <a:ext cx="4671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2025</a:t>
            </a:r>
            <a:endParaRPr/>
          </a:p>
        </p:txBody>
      </p:sp>
      <p:sp>
        <p:nvSpPr>
          <p:cNvPr id="48" name="Google Shape;48;p5"/>
          <p:cNvSpPr txBox="1"/>
          <p:nvPr>
            <p:ph idx="4" type="sldNum"/>
          </p:nvPr>
        </p:nvSpPr>
        <p:spPr>
          <a:xfrm>
            <a:off x="174475" y="4885842"/>
            <a:ext cx="7860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 @ UCI</a:t>
            </a:r>
            <a:endParaRPr/>
          </a:p>
        </p:txBody>
      </p:sp>
      <p:sp>
        <p:nvSpPr>
          <p:cNvPr id="49" name="Google Shape;49;p5"/>
          <p:cNvSpPr/>
          <p:nvPr>
            <p:ph idx="5" type="pic"/>
          </p:nvPr>
        </p:nvSpPr>
        <p:spPr>
          <a:xfrm>
            <a:off x="4727425" y="1132275"/>
            <a:ext cx="3898500" cy="3261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" name="Google Shape;50;p5"/>
          <p:cNvSpPr txBox="1"/>
          <p:nvPr>
            <p:ph idx="6" type="body"/>
          </p:nvPr>
        </p:nvSpPr>
        <p:spPr>
          <a:xfrm>
            <a:off x="4663225" y="4349873"/>
            <a:ext cx="4026900" cy="2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ttendance Form">
  <p:cSld name="CUSTOM_2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 txBox="1"/>
          <p:nvPr>
            <p:ph idx="1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1" type="body"/>
          </p:nvPr>
        </p:nvSpPr>
        <p:spPr>
          <a:xfrm>
            <a:off x="311700" y="1661325"/>
            <a:ext cx="3927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Space Mono"/>
              <a:buChar char="●"/>
              <a:defRPr>
                <a:latin typeface="Space Mono"/>
                <a:ea typeface="Space Mono"/>
                <a:cs typeface="Space Mono"/>
                <a:sym typeface="Space Mono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Space Mono"/>
              <a:buChar char="○"/>
              <a:defRPr>
                <a:latin typeface="Space Mono"/>
                <a:ea typeface="Space Mono"/>
                <a:cs typeface="Space Mono"/>
                <a:sym typeface="Space Mono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Space Mono"/>
              <a:buChar char="■"/>
              <a:defRPr>
                <a:latin typeface="Space Mono"/>
                <a:ea typeface="Space Mono"/>
                <a:cs typeface="Space Mono"/>
                <a:sym typeface="Space Mono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Space Mono"/>
              <a:buChar char="●"/>
              <a:defRPr>
                <a:latin typeface="Space Mono"/>
                <a:ea typeface="Space Mono"/>
                <a:cs typeface="Space Mono"/>
                <a:sym typeface="Space Mono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Space Mono"/>
              <a:buChar char="○"/>
              <a:defRPr>
                <a:latin typeface="Space Mono"/>
                <a:ea typeface="Space Mono"/>
                <a:cs typeface="Space Mono"/>
                <a:sym typeface="Space Mono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Space Mono"/>
              <a:buChar char="■"/>
              <a:defRPr>
                <a:latin typeface="Space Mono"/>
                <a:ea typeface="Space Mono"/>
                <a:cs typeface="Space Mono"/>
                <a:sym typeface="Space Mono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Space Mono"/>
              <a:buChar char="●"/>
              <a:defRPr>
                <a:latin typeface="Space Mono"/>
                <a:ea typeface="Space Mono"/>
                <a:cs typeface="Space Mono"/>
                <a:sym typeface="Space Mono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Space Mono"/>
              <a:buChar char="○"/>
              <a:defRPr>
                <a:latin typeface="Space Mono"/>
                <a:ea typeface="Space Mono"/>
                <a:cs typeface="Space Mono"/>
                <a:sym typeface="Space Mono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Space Mono"/>
              <a:buChar char="■"/>
              <a:defRPr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55" name="Google Shape;55;p6"/>
          <p:cNvSpPr txBox="1"/>
          <p:nvPr>
            <p:ph idx="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6"/>
          <p:cNvSpPr txBox="1"/>
          <p:nvPr>
            <p:ph idx="3" type="sldNum"/>
          </p:nvPr>
        </p:nvSpPr>
        <p:spPr>
          <a:xfrm>
            <a:off x="4338449" y="4885842"/>
            <a:ext cx="4671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2025</a:t>
            </a:r>
            <a:endParaRPr/>
          </a:p>
        </p:txBody>
      </p:sp>
      <p:sp>
        <p:nvSpPr>
          <p:cNvPr id="57" name="Google Shape;57;p6"/>
          <p:cNvSpPr txBox="1"/>
          <p:nvPr>
            <p:ph idx="4" type="sldNum"/>
          </p:nvPr>
        </p:nvSpPr>
        <p:spPr>
          <a:xfrm>
            <a:off x="174475" y="4885842"/>
            <a:ext cx="7860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 @ UCI</a:t>
            </a:r>
            <a:endParaRPr/>
          </a:p>
        </p:txBody>
      </p:sp>
      <p:sp>
        <p:nvSpPr>
          <p:cNvPr id="58" name="Google Shape;58;p6"/>
          <p:cNvSpPr/>
          <p:nvPr>
            <p:ph idx="5" type="pic"/>
          </p:nvPr>
        </p:nvSpPr>
        <p:spPr>
          <a:xfrm>
            <a:off x="4471807" y="1094213"/>
            <a:ext cx="4360500" cy="3648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6"/>
          <p:cNvSpPr txBox="1"/>
          <p:nvPr/>
        </p:nvSpPr>
        <p:spPr>
          <a:xfrm>
            <a:off x="311700" y="1174125"/>
            <a:ext cx="382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rPr>
              <a:t>For Event Attended:</a:t>
            </a:r>
            <a:endParaRPr sz="2000">
              <a:solidFill>
                <a:srgbClr val="77777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PN Access">
  <p:cSld name="TITLE_AND_BODY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 txBox="1"/>
          <p:nvPr>
            <p:ph idx="1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7"/>
          <p:cNvSpPr txBox="1"/>
          <p:nvPr>
            <p:ph idx="2" type="sldNum"/>
          </p:nvPr>
        </p:nvSpPr>
        <p:spPr>
          <a:xfrm>
            <a:off x="4338449" y="4885842"/>
            <a:ext cx="4671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2025</a:t>
            </a:r>
            <a:endParaRPr/>
          </a:p>
        </p:txBody>
      </p:sp>
      <p:sp>
        <p:nvSpPr>
          <p:cNvPr id="63" name="Google Shape;63;p7"/>
          <p:cNvSpPr txBox="1"/>
          <p:nvPr>
            <p:ph idx="3" type="sldNum"/>
          </p:nvPr>
        </p:nvSpPr>
        <p:spPr>
          <a:xfrm>
            <a:off x="174475" y="4885842"/>
            <a:ext cx="7860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 @ UCI</a:t>
            </a:r>
            <a:endParaRPr/>
          </a:p>
        </p:txBody>
      </p:sp>
      <p:sp>
        <p:nvSpPr>
          <p:cNvPr id="64" name="Google Shape;64;p7"/>
          <p:cNvSpPr txBox="1"/>
          <p:nvPr/>
        </p:nvSpPr>
        <p:spPr>
          <a:xfrm>
            <a:off x="461550" y="586875"/>
            <a:ext cx="85206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33333"/>
                </a:solidFill>
                <a:latin typeface="Space Mono"/>
                <a:ea typeface="Space Mono"/>
                <a:cs typeface="Space Mono"/>
                <a:sym typeface="Space Mono"/>
              </a:rPr>
              <a:t>Connecting To The Environment</a:t>
            </a:r>
            <a:endParaRPr sz="2800">
              <a:solidFill>
                <a:srgbClr val="333333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65" name="Google Shape;65;p7"/>
          <p:cNvSpPr txBox="1"/>
          <p:nvPr/>
        </p:nvSpPr>
        <p:spPr>
          <a:xfrm>
            <a:off x="461550" y="1221875"/>
            <a:ext cx="5027700" cy="3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rPr>
              <a:t>Before we can get started, we’ll need you to connect to our lab’s network.</a:t>
            </a:r>
            <a:endParaRPr sz="1600">
              <a:solidFill>
                <a:srgbClr val="77777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7777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7777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rPr>
              <a:t>We’ll accomplish this via VPN. Please follow the instructions on the document available at this link: </a:t>
            </a:r>
            <a:r>
              <a:rPr lang="en" sz="16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https://tinyurl.com/kru5aaev</a:t>
            </a:r>
            <a:endParaRPr sz="1600">
              <a:solidFill>
                <a:srgbClr val="77777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7777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mand">
  <p:cSld name="TITLE_AND_BODY_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8"/>
          <p:cNvSpPr txBox="1"/>
          <p:nvPr>
            <p:ph idx="1" type="body"/>
          </p:nvPr>
        </p:nvSpPr>
        <p:spPr>
          <a:xfrm>
            <a:off x="311700" y="1132275"/>
            <a:ext cx="85206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Mono"/>
              <a:buChar char="●"/>
              <a:defRPr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Mono"/>
              <a:buChar char="○"/>
              <a:defRPr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Mono"/>
              <a:buChar char="■"/>
              <a:defRPr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Mono"/>
              <a:buChar char="●"/>
              <a:defRPr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Mono"/>
              <a:buChar char="○"/>
              <a:defRPr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Mono"/>
              <a:buChar char="■"/>
              <a:defRPr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Mono"/>
              <a:buChar char="●"/>
              <a:defRPr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Mono"/>
              <a:buChar char="○"/>
              <a:defRPr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pace Mono"/>
              <a:buChar char="■"/>
              <a:defRPr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69" name="Google Shape;69;p8"/>
          <p:cNvSpPr txBox="1"/>
          <p:nvPr>
            <p:ph idx="1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8"/>
          <p:cNvSpPr txBox="1"/>
          <p:nvPr>
            <p:ph idx="2" type="sldNum"/>
          </p:nvPr>
        </p:nvSpPr>
        <p:spPr>
          <a:xfrm>
            <a:off x="4338449" y="4885842"/>
            <a:ext cx="4671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2025</a:t>
            </a:r>
            <a:endParaRPr/>
          </a:p>
        </p:txBody>
      </p:sp>
      <p:sp>
        <p:nvSpPr>
          <p:cNvPr id="71" name="Google Shape;71;p8"/>
          <p:cNvSpPr txBox="1"/>
          <p:nvPr>
            <p:ph idx="3" type="sldNum"/>
          </p:nvPr>
        </p:nvSpPr>
        <p:spPr>
          <a:xfrm>
            <a:off x="174475" y="4885842"/>
            <a:ext cx="7860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 @ UCI</a:t>
            </a:r>
            <a:endParaRPr/>
          </a:p>
        </p:txBody>
      </p:sp>
      <p:sp>
        <p:nvSpPr>
          <p:cNvPr id="72" name="Google Shape;72;p8"/>
          <p:cNvSpPr txBox="1"/>
          <p:nvPr>
            <p:ph idx="4" type="body"/>
          </p:nvPr>
        </p:nvSpPr>
        <p:spPr>
          <a:xfrm>
            <a:off x="311700" y="1760641"/>
            <a:ext cx="8520600" cy="29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5" name="Google Shape;75;p9"/>
          <p:cNvSpPr txBox="1"/>
          <p:nvPr>
            <p:ph idx="1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9"/>
          <p:cNvSpPr txBox="1"/>
          <p:nvPr>
            <p:ph idx="2" type="sldNum"/>
          </p:nvPr>
        </p:nvSpPr>
        <p:spPr>
          <a:xfrm>
            <a:off x="4338449" y="4885842"/>
            <a:ext cx="4671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2025</a:t>
            </a:r>
            <a:endParaRPr/>
          </a:p>
        </p:txBody>
      </p:sp>
      <p:sp>
        <p:nvSpPr>
          <p:cNvPr id="77" name="Google Shape;77;p9"/>
          <p:cNvSpPr txBox="1"/>
          <p:nvPr>
            <p:ph idx="3" type="sldNum"/>
          </p:nvPr>
        </p:nvSpPr>
        <p:spPr>
          <a:xfrm>
            <a:off x="174475" y="4885842"/>
            <a:ext cx="7860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 @ UCI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p10"/>
          <p:cNvSpPr txBox="1"/>
          <p:nvPr>
            <p:ph idx="1" type="body"/>
          </p:nvPr>
        </p:nvSpPr>
        <p:spPr>
          <a:xfrm>
            <a:off x="311700" y="1132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1" name="Google Shape;81;p10"/>
          <p:cNvSpPr txBox="1"/>
          <p:nvPr>
            <p:ph idx="1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0"/>
          <p:cNvSpPr txBox="1"/>
          <p:nvPr>
            <p:ph idx="2" type="sldNum"/>
          </p:nvPr>
        </p:nvSpPr>
        <p:spPr>
          <a:xfrm>
            <a:off x="4338449" y="4885842"/>
            <a:ext cx="4671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2025</a:t>
            </a:r>
            <a:endParaRPr/>
          </a:p>
        </p:txBody>
      </p:sp>
      <p:sp>
        <p:nvSpPr>
          <p:cNvPr id="83" name="Google Shape;83;p10"/>
          <p:cNvSpPr txBox="1"/>
          <p:nvPr>
            <p:ph idx="3" type="sldNum"/>
          </p:nvPr>
        </p:nvSpPr>
        <p:spPr>
          <a:xfrm>
            <a:off x="174475" y="4885842"/>
            <a:ext cx="7860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 @ UCI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5F5F5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Space Mono"/>
              <a:buNone/>
              <a:defRPr sz="2800">
                <a:solidFill>
                  <a:srgbClr val="333333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Space Mono"/>
              <a:buNone/>
              <a:defRPr sz="2800">
                <a:solidFill>
                  <a:srgbClr val="333333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Space Mono"/>
              <a:buNone/>
              <a:defRPr sz="2800">
                <a:solidFill>
                  <a:srgbClr val="333333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Space Mono"/>
              <a:buNone/>
              <a:defRPr sz="2800">
                <a:solidFill>
                  <a:srgbClr val="333333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Space Mono"/>
              <a:buNone/>
              <a:defRPr sz="2800">
                <a:solidFill>
                  <a:srgbClr val="333333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Space Mono"/>
              <a:buNone/>
              <a:defRPr sz="2800">
                <a:solidFill>
                  <a:srgbClr val="333333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Space Mono"/>
              <a:buNone/>
              <a:defRPr sz="2800">
                <a:solidFill>
                  <a:srgbClr val="333333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Space Mono"/>
              <a:buNone/>
              <a:defRPr sz="2800">
                <a:solidFill>
                  <a:srgbClr val="333333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Space Mono"/>
              <a:buNone/>
              <a:defRPr sz="2800">
                <a:solidFill>
                  <a:srgbClr val="333333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322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600"/>
              <a:buFont typeface="Open Sans"/>
              <a:buChar char="●"/>
              <a:defRPr sz="1600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200"/>
              <a:buFont typeface="Open Sans"/>
              <a:buChar char="○"/>
              <a:defRPr sz="1200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200"/>
              <a:buFont typeface="Open Sans"/>
              <a:buChar char="■"/>
              <a:defRPr sz="1200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200"/>
              <a:buFont typeface="Open Sans"/>
              <a:buChar char="●"/>
              <a:defRPr sz="1200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200"/>
              <a:buFont typeface="Open Sans"/>
              <a:buChar char="○"/>
              <a:defRPr sz="1200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200"/>
              <a:buFont typeface="Open Sans"/>
              <a:buChar char="■"/>
              <a:defRPr sz="1200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200"/>
              <a:buFont typeface="Open Sans"/>
              <a:buChar char="●"/>
              <a:defRPr sz="1200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200"/>
              <a:buFont typeface="Open Sans"/>
              <a:buChar char="○"/>
              <a:defRPr sz="1200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200"/>
              <a:buFont typeface="Open Sans"/>
              <a:buChar char="■"/>
              <a:defRPr sz="1200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buNone/>
              <a:defRPr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hyperlink" Target="mailto:skngo1@uci.edu" TargetMode="External"/><Relationship Id="rId4" Type="http://schemas.openxmlformats.org/officeDocument/2006/relationships/hyperlink" Target="mailto:stengo@nuccinc.org" TargetMode="External"/><Relationship Id="rId5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20" Type="http://schemas.openxmlformats.org/officeDocument/2006/relationships/image" Target="../media/image13.png"/><Relationship Id="rId11" Type="http://schemas.openxmlformats.org/officeDocument/2006/relationships/image" Target="../media/image10.png"/><Relationship Id="rId10" Type="http://schemas.openxmlformats.org/officeDocument/2006/relationships/image" Target="../media/image5.png"/><Relationship Id="rId21" Type="http://schemas.openxmlformats.org/officeDocument/2006/relationships/image" Target="../media/image25.png"/><Relationship Id="rId13" Type="http://schemas.openxmlformats.org/officeDocument/2006/relationships/image" Target="../media/image3.png"/><Relationship Id="rId1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4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7" Type="http://schemas.openxmlformats.org/officeDocument/2006/relationships/image" Target="../media/image9.png"/><Relationship Id="rId16" Type="http://schemas.openxmlformats.org/officeDocument/2006/relationships/image" Target="../media/image16.png"/><Relationship Id="rId5" Type="http://schemas.openxmlformats.org/officeDocument/2006/relationships/image" Target="../media/image18.jpg"/><Relationship Id="rId19" Type="http://schemas.openxmlformats.org/officeDocument/2006/relationships/image" Target="../media/image20.png"/><Relationship Id="rId6" Type="http://schemas.openxmlformats.org/officeDocument/2006/relationships/image" Target="../media/image11.png"/><Relationship Id="rId18" Type="http://schemas.openxmlformats.org/officeDocument/2006/relationships/image" Target="../media/image21.jpg"/><Relationship Id="rId7" Type="http://schemas.openxmlformats.org/officeDocument/2006/relationships/image" Target="../media/image17.jpg"/><Relationship Id="rId8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ctrTitle"/>
          </p:nvPr>
        </p:nvSpPr>
        <p:spPr>
          <a:xfrm>
            <a:off x="311700" y="660714"/>
            <a:ext cx="6348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 Untapped Pipeline of the Cybersecurity Industry</a:t>
            </a:r>
            <a:endParaRPr sz="3000"/>
          </a:p>
        </p:txBody>
      </p:sp>
      <p:sp>
        <p:nvSpPr>
          <p:cNvPr id="127" name="Google Shape;127;p18"/>
          <p:cNvSpPr txBox="1"/>
          <p:nvPr>
            <p:ph idx="1" type="subTitle"/>
          </p:nvPr>
        </p:nvSpPr>
        <p:spPr>
          <a:xfrm>
            <a:off x="311700" y="2834125"/>
            <a:ext cx="8520600" cy="14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Reflections on Cyber Clubs</a:t>
            </a:r>
            <a:br>
              <a:rPr b="1" lang="en" sz="2400"/>
            </a:br>
            <a:br>
              <a:rPr b="1" lang="en" sz="2400"/>
            </a:br>
            <a:r>
              <a:rPr i="1" lang="en" sz="1200"/>
              <a:t>Steven Ngo / stengo</a:t>
            </a:r>
            <a:endParaRPr i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October 18, 2025</a:t>
            </a:r>
            <a:endParaRPr i="1" sz="1200"/>
          </a:p>
        </p:txBody>
      </p:sp>
      <p:sp>
        <p:nvSpPr>
          <p:cNvPr id="128" name="Google Shape;128;p18"/>
          <p:cNvSpPr txBox="1"/>
          <p:nvPr>
            <p:ph idx="1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/>
          <p:nvPr>
            <p:ph idx="1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" name="Google Shape;220;p27"/>
          <p:cNvSpPr txBox="1"/>
          <p:nvPr>
            <p:ph idx="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" name="Google Shape;22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of Security in School</a:t>
            </a:r>
            <a:endParaRPr/>
          </a:p>
        </p:txBody>
      </p:sp>
      <p:sp>
        <p:nvSpPr>
          <p:cNvPr id="222" name="Google Shape;222;p27"/>
          <p:cNvSpPr txBox="1"/>
          <p:nvPr>
            <p:ph idx="1" type="body"/>
          </p:nvPr>
        </p:nvSpPr>
        <p:spPr>
          <a:xfrm>
            <a:off x="311700" y="1132275"/>
            <a:ext cx="8314200" cy="35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There are security classes that are introductory, but often paint an incorrect picture of security in the real world</a:t>
            </a:r>
            <a:endParaRPr/>
          </a:p>
          <a:p>
            <a:pPr indent="-304800" lvl="1" marL="914400" rtl="0" algn="l">
              <a:spcBef>
                <a:spcPts val="12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“</a:t>
            </a:r>
            <a:r>
              <a:rPr i="1" lang="en"/>
              <a:t>theoretical focus on cryptography</a:t>
            </a:r>
            <a:r>
              <a:rPr lang="en"/>
              <a:t>”, “</a:t>
            </a:r>
            <a:r>
              <a:rPr i="1" lang="en"/>
              <a:t>oversimplified and tedious assignments</a:t>
            </a:r>
            <a:r>
              <a:rPr lang="en"/>
              <a:t>”</a:t>
            </a:r>
            <a:br>
              <a:rPr lang="en"/>
            </a:br>
            <a:br>
              <a:rPr lang="en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Some classes end up getting mistaken as ‘this is what security looks like’</a:t>
            </a:r>
            <a:endParaRPr/>
          </a:p>
          <a:p>
            <a:pPr indent="-304800" lvl="1" marL="914400" rtl="0" algn="l">
              <a:spcBef>
                <a:spcPts val="12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Some of these even end up scaring people away and make them think “</a:t>
            </a:r>
            <a:r>
              <a:rPr i="1" lang="en"/>
              <a:t>I never want to interact with security…</a:t>
            </a:r>
            <a:r>
              <a:rPr lang="en"/>
              <a:t>”</a:t>
            </a:r>
            <a:br>
              <a:rPr lang="en"/>
            </a:br>
            <a:br>
              <a:rPr b="1" lang="en" sz="1200">
                <a:solidFill>
                  <a:schemeClr val="dk2"/>
                </a:solidFill>
              </a:rPr>
            </a:b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/>
          <p:nvPr>
            <p:ph idx="1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" name="Google Shape;228;p2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Benefits</a:t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/>
          <p:nvPr>
            <p:ph idx="1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" name="Google Shape;234;p29"/>
          <p:cNvSpPr txBox="1"/>
          <p:nvPr>
            <p:ph idx="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" name="Google Shape;23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Courses? No Problem!</a:t>
            </a:r>
            <a:endParaRPr/>
          </a:p>
        </p:txBody>
      </p:sp>
      <p:sp>
        <p:nvSpPr>
          <p:cNvPr id="236" name="Google Shape;236;p29"/>
          <p:cNvSpPr txBox="1"/>
          <p:nvPr>
            <p:ph idx="1" type="body"/>
          </p:nvPr>
        </p:nvSpPr>
        <p:spPr>
          <a:xfrm>
            <a:off x="311700" y="1132275"/>
            <a:ext cx="831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Viable path for security education for those who are interested in the space (but there aren’t any readily available courses)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You learn bit by bit through attending general workshops, but it really picks up when you….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Join some kind of competition / project / research team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Ask more senior members for advice on where to start (and mentoring)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“Osmosis” from being around the community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Spontaneous discussion on someone’s latest project or recent news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“I have this interview coming up… any thoughts on how I should prepare?”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200"/>
            </a:b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/>
          <p:nvPr>
            <p:ph idx="1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" name="Google Shape;24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Resume Building &amp; Interview Story Farming</a:t>
            </a:r>
            <a:endParaRPr sz="2400"/>
          </a:p>
        </p:txBody>
      </p:sp>
      <p:sp>
        <p:nvSpPr>
          <p:cNvPr id="243" name="Google Shape;243;p30"/>
          <p:cNvSpPr txBox="1"/>
          <p:nvPr>
            <p:ph idx="3" type="sldNum"/>
          </p:nvPr>
        </p:nvSpPr>
        <p:spPr>
          <a:xfrm>
            <a:off x="174475" y="4885842"/>
            <a:ext cx="7860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 @ UCI</a:t>
            </a:r>
            <a:endParaRPr/>
          </a:p>
        </p:txBody>
      </p:sp>
      <p:sp>
        <p:nvSpPr>
          <p:cNvPr id="244" name="Google Shape;244;p30"/>
          <p:cNvSpPr txBox="1"/>
          <p:nvPr>
            <p:ph idx="1" type="body"/>
          </p:nvPr>
        </p:nvSpPr>
        <p:spPr>
          <a:xfrm>
            <a:off x="311700" y="1132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You gotta fill out your resume somehow… </a:t>
            </a:r>
            <a:r>
              <a:rPr lang="en" sz="1400"/>
              <a:t>(again, how are you supposed to get “experience”?)</a:t>
            </a:r>
            <a:endParaRPr sz="1400"/>
          </a:p>
          <a:p>
            <a:pPr indent="-304800" lvl="1" marL="914400" rtl="0" algn="l">
              <a:spcBef>
                <a:spcPts val="12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Projects from courses that were assigned &lt;&lt;&lt; projects you purposefully got involved in within your local cyber club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Board member positions (+leadership), involvement in a small team (+teamwork)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i="1" lang="en"/>
              <a:t>Doesn’t have to be strictly security-related!</a:t>
            </a:r>
            <a:r>
              <a:rPr lang="en"/>
              <a:t> 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Outreach, design, social media, event organization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Don’t underestimate the value of your accomplishment with stuff </a:t>
            </a:r>
            <a:r>
              <a:rPr b="1" lang="en" u="sng"/>
              <a:t>unique to cyber </a:t>
            </a:r>
            <a:r>
              <a:rPr b="1" lang="en" u="sng"/>
              <a:t>clubs</a:t>
            </a:r>
            <a:endParaRPr b="1" u="sng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Hosting a regional conference led entirely by students…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Participating in a nationally-recognized cyber defense competition</a:t>
            </a:r>
            <a:br>
              <a:rPr lang="en"/>
            </a:b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Makes for excellent stories to tell in interviews and answers for behavioral interview questions!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0"/>
          <p:cNvSpPr txBox="1"/>
          <p:nvPr>
            <p:ph idx="2" type="sldNum"/>
          </p:nvPr>
        </p:nvSpPr>
        <p:spPr>
          <a:xfrm>
            <a:off x="4338449" y="4885842"/>
            <a:ext cx="4671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2025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/>
          <p:nvPr>
            <p:ph idx="1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" name="Google Shape;25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Space and Community</a:t>
            </a:r>
            <a:endParaRPr sz="2400"/>
          </a:p>
        </p:txBody>
      </p:sp>
      <p:sp>
        <p:nvSpPr>
          <p:cNvPr id="252" name="Google Shape;252;p31"/>
          <p:cNvSpPr txBox="1"/>
          <p:nvPr>
            <p:ph idx="3" type="sldNum"/>
          </p:nvPr>
        </p:nvSpPr>
        <p:spPr>
          <a:xfrm>
            <a:off x="174475" y="4885842"/>
            <a:ext cx="7860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 @ UCI</a:t>
            </a:r>
            <a:endParaRPr/>
          </a:p>
        </p:txBody>
      </p:sp>
      <p:sp>
        <p:nvSpPr>
          <p:cNvPr id="253" name="Google Shape;253;p31"/>
          <p:cNvSpPr txBox="1"/>
          <p:nvPr>
            <p:ph idx="1" type="body"/>
          </p:nvPr>
        </p:nvSpPr>
        <p:spPr>
          <a:xfrm>
            <a:off x="311700" y="1132275"/>
            <a:ext cx="8520600" cy="3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How else do people with an interest in security or people looking to learn more connect with one another? </a:t>
            </a:r>
            <a:endParaRPr/>
          </a:p>
          <a:p>
            <a:pPr indent="-304800" lvl="1" marL="914400" rtl="0" algn="l">
              <a:spcBef>
                <a:spcPts val="12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Official recognition as a club on-campus and structure allows people to find others with like-minded interests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Host competition teams, certification study groups, mentorship programs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u="sng"/>
              <a:t>Unique to us: </a:t>
            </a:r>
            <a:r>
              <a:rPr lang="en"/>
              <a:t>access to some of the more thriving cybersecurity professionals and hacker communities in the country in SoCal (IVU, OC2600)</a:t>
            </a:r>
            <a:endParaRPr/>
          </a:p>
          <a:p>
            <a:pPr indent="-304800" lvl="1" marL="914400" rtl="0" algn="l">
              <a:spcBef>
                <a:spcPts val="12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If it’s intimidating to go all on your own, then go with your clubmates!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Volunteering opportunities to attend </a:t>
            </a:r>
            <a:r>
              <a:rPr b="1" lang="en"/>
              <a:t>security conferences for free</a:t>
            </a:r>
            <a:r>
              <a:rPr lang="en"/>
              <a:t>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1"/>
          <p:cNvSpPr txBox="1"/>
          <p:nvPr>
            <p:ph idx="2" type="sldNum"/>
          </p:nvPr>
        </p:nvSpPr>
        <p:spPr>
          <a:xfrm>
            <a:off x="4338449" y="4885842"/>
            <a:ext cx="4671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2025</a:t>
            </a:r>
            <a:endParaRPr/>
          </a:p>
        </p:txBody>
      </p:sp>
      <p:pic>
        <p:nvPicPr>
          <p:cNvPr id="255" name="Google Shape;2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3750" y="150700"/>
            <a:ext cx="1077900" cy="107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56" name="Google Shape;25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7341" y="341276"/>
            <a:ext cx="1040148" cy="138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“Unstructured Tinker Time”</a:t>
            </a:r>
            <a:endParaRPr/>
          </a:p>
        </p:txBody>
      </p:sp>
      <p:sp>
        <p:nvSpPr>
          <p:cNvPr id="262" name="Google Shape;262;p32"/>
          <p:cNvSpPr txBox="1"/>
          <p:nvPr>
            <p:ph idx="1" type="body"/>
          </p:nvPr>
        </p:nvSpPr>
        <p:spPr>
          <a:xfrm>
            <a:off x="311700" y="1132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Your school assignments are often very specific, with provided test cases (“guardrails” for a course environment)...</a:t>
            </a:r>
            <a:endParaRPr/>
          </a:p>
          <a:p>
            <a:pPr indent="-304800" lvl="1" marL="914400" rtl="0" algn="l">
              <a:spcBef>
                <a:spcPts val="12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Not really supportive of the real world, where you get given more vague details for you to parse through (and trial &amp; error through…)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Cyber clubs allow for more open-ended skills development, ‘tinkering’ around in an ‘unstructured’ fashion</a:t>
            </a:r>
            <a:endParaRPr/>
          </a:p>
          <a:p>
            <a:pPr indent="-304800" lvl="1" marL="914400" rtl="0" algn="l">
              <a:spcBef>
                <a:spcPts val="12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“Here’s this router, try to do this with it…”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2"/>
          <p:cNvSpPr txBox="1"/>
          <p:nvPr>
            <p:ph idx="1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4" name="Google Shape;264;p32"/>
          <p:cNvSpPr txBox="1"/>
          <p:nvPr>
            <p:ph idx="2" type="sldNum"/>
          </p:nvPr>
        </p:nvSpPr>
        <p:spPr>
          <a:xfrm>
            <a:off x="4338449" y="4885842"/>
            <a:ext cx="4671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2025</a:t>
            </a:r>
            <a:endParaRPr/>
          </a:p>
        </p:txBody>
      </p:sp>
      <p:sp>
        <p:nvSpPr>
          <p:cNvPr id="265" name="Google Shape;265;p32"/>
          <p:cNvSpPr txBox="1"/>
          <p:nvPr>
            <p:ph idx="3" type="sldNum"/>
          </p:nvPr>
        </p:nvSpPr>
        <p:spPr>
          <a:xfrm>
            <a:off x="174475" y="4885842"/>
            <a:ext cx="7860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 @ UCI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 txBox="1"/>
          <p:nvPr>
            <p:ph idx="1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1" name="Google Shape;27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Some Generalized Anecdotes</a:t>
            </a:r>
            <a:endParaRPr sz="2400"/>
          </a:p>
        </p:txBody>
      </p:sp>
      <p:sp>
        <p:nvSpPr>
          <p:cNvPr id="272" name="Google Shape;272;p33"/>
          <p:cNvSpPr txBox="1"/>
          <p:nvPr>
            <p:ph idx="3" type="sldNum"/>
          </p:nvPr>
        </p:nvSpPr>
        <p:spPr>
          <a:xfrm>
            <a:off x="174475" y="4885842"/>
            <a:ext cx="7860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 @ UCI</a:t>
            </a:r>
            <a:endParaRPr/>
          </a:p>
        </p:txBody>
      </p:sp>
      <p:sp>
        <p:nvSpPr>
          <p:cNvPr id="273" name="Google Shape;273;p33"/>
          <p:cNvSpPr txBox="1"/>
          <p:nvPr>
            <p:ph idx="1" type="body"/>
          </p:nvPr>
        </p:nvSpPr>
        <p:spPr>
          <a:xfrm>
            <a:off x="311700" y="1132275"/>
            <a:ext cx="8520600" cy="3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First years w/ very minimal experiences in CS &amp; cybersecurity → Contributing team members in competitions, board, and project teams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There’s definitely a learning curve, but far from impossible (takes some grit and failure)</a:t>
            </a:r>
            <a:br>
              <a:rPr lang="en"/>
            </a:b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Cybersecurity is not always for everyone, but a cyber club often becomes a prominent “gateway” into the field for their campus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Classes are one thing, but how about the community?</a:t>
            </a:r>
            <a:br>
              <a:rPr lang="en"/>
            </a:b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Physical computing infrastructure being a very unique allure that other CS clubs and subdisciplines don’t offer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“Plop a server right in front of someone, and open it up…”</a:t>
            </a:r>
            <a:br>
              <a:rPr lang="en"/>
            </a:b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Consistent involvement → ‘free’ registration for DEFCON, LayerOne, BSides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IVU and OC2600 organizers are long-time DEFCON attendees with volunteering opportunities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3"/>
          <p:cNvSpPr txBox="1"/>
          <p:nvPr>
            <p:ph idx="2" type="sldNum"/>
          </p:nvPr>
        </p:nvSpPr>
        <p:spPr>
          <a:xfrm>
            <a:off x="4338449" y="4885842"/>
            <a:ext cx="4671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2025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 txBox="1"/>
          <p:nvPr>
            <p:ph idx="1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0" name="Google Shape;280;p3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Challenges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5"/>
          <p:cNvSpPr txBox="1"/>
          <p:nvPr>
            <p:ph idx="1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6" name="Google Shape;286;p35"/>
          <p:cNvSpPr txBox="1"/>
          <p:nvPr>
            <p:ph idx="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7" name="Google Shape;28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“Revolving Door”</a:t>
            </a:r>
            <a:endParaRPr/>
          </a:p>
        </p:txBody>
      </p:sp>
      <p:pic>
        <p:nvPicPr>
          <p:cNvPr id="288" name="Google Shape;28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6197" y="1467550"/>
            <a:ext cx="4362900" cy="2908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 txBox="1"/>
          <p:nvPr>
            <p:ph idx="1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4" name="Google Shape;294;p36"/>
          <p:cNvSpPr txBox="1"/>
          <p:nvPr>
            <p:ph idx="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“Revolving Door”</a:t>
            </a:r>
            <a:endParaRPr/>
          </a:p>
        </p:txBody>
      </p:sp>
      <p:sp>
        <p:nvSpPr>
          <p:cNvPr id="296" name="Google Shape;296;p36"/>
          <p:cNvSpPr txBox="1"/>
          <p:nvPr>
            <p:ph idx="1" type="body"/>
          </p:nvPr>
        </p:nvSpPr>
        <p:spPr>
          <a:xfrm>
            <a:off x="311700" y="1132275"/>
            <a:ext cx="831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Constant rotation of leadership </a:t>
            </a:r>
            <a:r>
              <a:rPr b="1" lang="en"/>
              <a:t>w/o any stability</a:t>
            </a:r>
            <a:endParaRPr b="1"/>
          </a:p>
          <a:p>
            <a:pPr indent="-304800" lvl="1" marL="914400" rtl="0" algn="l">
              <a:spcBef>
                <a:spcPts val="12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Board members / leads typically only serve for ~1-2 years, and then graduate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Best practices and lessons learned aren’t always necessarily passed down…</a:t>
            </a:r>
            <a:br>
              <a:rPr b="1" lang="en"/>
            </a:b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Members come in and out, typically no commitment required</a:t>
            </a:r>
            <a:endParaRPr/>
          </a:p>
          <a:p>
            <a:pPr indent="-304800" lvl="1" marL="914400" rtl="0" algn="l">
              <a:spcBef>
                <a:spcPts val="12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Incentive to stick around has to come from within - no “mandatory attendance” or “grades” or “payment”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People explore different clubs, get really busy with classes, want to hang out more with friends, etc</a:t>
            </a:r>
            <a:endParaRPr sz="12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200"/>
            </a:b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idx="1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" name="Google Shape;134;p19"/>
          <p:cNvSpPr txBox="1"/>
          <p:nvPr>
            <p:ph idx="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lang="en"/>
              <a:t>hoami</a:t>
            </a:r>
            <a:endParaRPr/>
          </a:p>
        </p:txBody>
      </p:sp>
      <p:sp>
        <p:nvSpPr>
          <p:cNvPr id="136" name="Google Shape;136;p19"/>
          <p:cNvSpPr txBox="1"/>
          <p:nvPr>
            <p:ph idx="1" type="body"/>
          </p:nvPr>
        </p:nvSpPr>
        <p:spPr>
          <a:xfrm>
            <a:off x="311700" y="1132275"/>
            <a:ext cx="5794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3rd-</a:t>
            </a:r>
            <a:r>
              <a:rPr b="1" lang="en" sz="1500"/>
              <a:t>year</a:t>
            </a:r>
            <a:r>
              <a:rPr b="1" lang="en" sz="1500"/>
              <a:t> Software Engineering Ph.D. student @ UC Irvine</a:t>
            </a:r>
            <a:br>
              <a:rPr lang="en"/>
            </a:br>
            <a:r>
              <a:rPr lang="en"/>
              <a:t>	</a:t>
            </a:r>
            <a:r>
              <a:rPr lang="en" sz="1200"/>
              <a:t>Broadly interested in research in software security, developer-centered </a:t>
            </a:r>
            <a:br>
              <a:rPr lang="en" sz="1200"/>
            </a:br>
            <a:r>
              <a:rPr lang="en" sz="1200"/>
              <a:t>	security, </a:t>
            </a:r>
            <a:r>
              <a:rPr lang="en" sz="1200"/>
              <a:t>a</a:t>
            </a:r>
            <a:r>
              <a:rPr lang="en" sz="1200"/>
              <a:t>nd SWE + security education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/>
              <a:t>President of Cyber @ UCI</a:t>
            </a:r>
            <a:br>
              <a:rPr lang="en"/>
            </a:br>
            <a:r>
              <a:rPr lang="en"/>
              <a:t>	</a:t>
            </a:r>
            <a:r>
              <a:rPr lang="en" sz="1200"/>
              <a:t>President since Spring ‘24 (took over in the spring of my 1st year)</a:t>
            </a:r>
            <a:br>
              <a:rPr lang="en" sz="1200"/>
            </a:br>
            <a:r>
              <a:rPr lang="en" sz="1200"/>
              <a:t>	Previously ran the cybersecurity </a:t>
            </a:r>
            <a:r>
              <a:rPr lang="en" sz="1200"/>
              <a:t>club at Cal Poly SLO 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/>
              <a:t>Director of Academic Outreach with the National Upcycled Computing Collective (NUCC)</a:t>
            </a:r>
            <a:br>
              <a:rPr b="1" lang="en" sz="1500"/>
            </a:br>
            <a:r>
              <a:rPr b="1" lang="en" sz="1500"/>
              <a:t>	</a:t>
            </a:r>
            <a:r>
              <a:rPr lang="en" sz="1200"/>
              <a:t>“Officially” appointed in August ‘25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1300" y="878825"/>
            <a:ext cx="2197500" cy="2929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8" name="Google Shape;138;p19"/>
          <p:cNvSpPr txBox="1"/>
          <p:nvPr/>
        </p:nvSpPr>
        <p:spPr>
          <a:xfrm>
            <a:off x="6965950" y="3808625"/>
            <a:ext cx="14082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rPr>
              <a:t>Honey</a:t>
            </a:r>
            <a:endParaRPr i="1" sz="1200">
              <a:solidFill>
                <a:srgbClr val="77777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7"/>
          <p:cNvSpPr txBox="1"/>
          <p:nvPr>
            <p:ph idx="1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" name="Google Shape;302;p37"/>
          <p:cNvSpPr txBox="1"/>
          <p:nvPr>
            <p:ph idx="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3" name="Google Shape;30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Varying Faculty/Staff Support</a:t>
            </a:r>
            <a:endParaRPr/>
          </a:p>
        </p:txBody>
      </p:sp>
      <p:sp>
        <p:nvSpPr>
          <p:cNvPr id="304" name="Google Shape;304;p37"/>
          <p:cNvSpPr txBox="1"/>
          <p:nvPr>
            <p:ph idx="1" type="body"/>
          </p:nvPr>
        </p:nvSpPr>
        <p:spPr>
          <a:xfrm>
            <a:off x="311700" y="1132275"/>
            <a:ext cx="831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These are the </a:t>
            </a:r>
            <a:r>
              <a:rPr b="1" lang="en"/>
              <a:t>stability</a:t>
            </a:r>
            <a:r>
              <a:rPr lang="en"/>
              <a:t> that clubs need – but finding a committed one can be difficult…</a:t>
            </a:r>
            <a:endParaRPr/>
          </a:p>
          <a:p>
            <a:pPr indent="-304800" lvl="1" marL="914400" rtl="0" algn="l">
              <a:spcBef>
                <a:spcPts val="12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At a research-focused institution, faculty’s main incentive == research; not as involved with the day-to-day</a:t>
            </a:r>
            <a:r>
              <a:rPr lang="en"/>
              <a:t> </a:t>
            </a:r>
            <a:r>
              <a:rPr lang="en" sz="1200"/>
              <a:t>t</a:t>
            </a:r>
            <a:r>
              <a:rPr lang="en" sz="1200"/>
              <a:t>o really oversee growth</a:t>
            </a:r>
            <a:br>
              <a:rPr lang="en" sz="1200"/>
            </a:b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Ultimately, still has to be led by </a:t>
            </a:r>
            <a:r>
              <a:rPr b="1" i="1" lang="en"/>
              <a:t>students</a:t>
            </a:r>
            <a:r>
              <a:rPr lang="en"/>
              <a:t>, but proper guidance and having the right connections can go a long way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200"/>
            </a:b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8"/>
          <p:cNvSpPr txBox="1"/>
          <p:nvPr>
            <p:ph idx="1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0" name="Google Shape;310;p38"/>
          <p:cNvSpPr txBox="1"/>
          <p:nvPr>
            <p:ph idx="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1" name="Google Shape;31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“Blind Leading the Blind”</a:t>
            </a:r>
            <a:endParaRPr/>
          </a:p>
        </p:txBody>
      </p:sp>
      <p:sp>
        <p:nvSpPr>
          <p:cNvPr id="312" name="Google Shape;312;p38"/>
          <p:cNvSpPr txBox="1"/>
          <p:nvPr>
            <p:ph idx="1" type="body"/>
          </p:nvPr>
        </p:nvSpPr>
        <p:spPr>
          <a:xfrm>
            <a:off x="311700" y="1132275"/>
            <a:ext cx="831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Students with </a:t>
            </a:r>
            <a:r>
              <a:rPr b="1" i="1" lang="en"/>
              <a:t>minimal real-world experience</a:t>
            </a:r>
            <a:r>
              <a:rPr lang="en"/>
              <a:t> in security themselves </a:t>
            </a:r>
            <a:r>
              <a:rPr b="1" lang="en"/>
              <a:t>helping educate others</a:t>
            </a:r>
            <a:r>
              <a:rPr lang="en"/>
              <a:t> in the discipline</a:t>
            </a:r>
            <a:endParaRPr/>
          </a:p>
          <a:p>
            <a:pPr indent="-304800" lvl="1" marL="914400" rtl="0" algn="l">
              <a:spcBef>
                <a:spcPts val="1200"/>
              </a:spcBef>
              <a:spcAft>
                <a:spcPts val="0"/>
              </a:spcAft>
              <a:buSzPts val="1200"/>
              <a:buChar char="○"/>
            </a:pPr>
            <a:r>
              <a:rPr lang="en" sz="1400"/>
              <a:t>They do what they can… Goes to show how much effort </a:t>
            </a:r>
            <a:r>
              <a:rPr lang="en" sz="1400"/>
              <a:t>students</a:t>
            </a:r>
            <a:r>
              <a:rPr lang="en" sz="1400"/>
              <a:t> put in to be a lead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400"/>
              <a:t>Wide range of people who step up - some did CTFs in high school, some haven’t touched </a:t>
            </a:r>
            <a:r>
              <a:rPr lang="en" sz="1400"/>
              <a:t>s</a:t>
            </a:r>
            <a:r>
              <a:rPr lang="en" sz="1400"/>
              <a:t>ecurity until they joined the club + really liked it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More senior members may be relying on internship experience, “tribal knowledge” being passed down (e.g., reusing workshop materials 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Guest speakers help a lot in this aspect, but not </a:t>
            </a:r>
            <a:r>
              <a:rPr lang="en" sz="1400"/>
              <a:t>always</a:t>
            </a:r>
            <a:r>
              <a:rPr lang="en" sz="1400"/>
              <a:t> easy to find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"/>
          <p:cNvSpPr txBox="1"/>
          <p:nvPr>
            <p:ph idx="1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8" name="Google Shape;318;p39"/>
          <p:cNvSpPr txBox="1"/>
          <p:nvPr>
            <p:ph idx="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9" name="Google Shape;31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“Security is Scary”</a:t>
            </a:r>
            <a:endParaRPr/>
          </a:p>
        </p:txBody>
      </p:sp>
      <p:sp>
        <p:nvSpPr>
          <p:cNvPr id="320" name="Google Shape;320;p39"/>
          <p:cNvSpPr txBox="1"/>
          <p:nvPr>
            <p:ph idx="1" type="body"/>
          </p:nvPr>
        </p:nvSpPr>
        <p:spPr>
          <a:xfrm>
            <a:off x="311700" y="1132275"/>
            <a:ext cx="831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Multiple factors that contribute to security being viewed as scary by others: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Classes and curriculum not really baking in the fundamentals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Often requires fundamental knowledge elsewhere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Other classes get labeled as ‘this is security’ despite not </a:t>
            </a:r>
            <a:br>
              <a:rPr lang="en"/>
            </a:br>
            <a:r>
              <a:rPr lang="en"/>
              <a:t>p</a:t>
            </a:r>
            <a:r>
              <a:rPr lang="en"/>
              <a:t>roviding a proper view of what’s available within the field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At the end of the day, is a difficult field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And even in tech, often is a team that “blocks” progress…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Popular media and culture also doesn’t paint the field in a light</a:t>
            </a:r>
            <a:br>
              <a:rPr lang="en"/>
            </a:br>
            <a:r>
              <a:rPr lang="en"/>
              <a:t>t</a:t>
            </a:r>
            <a:r>
              <a:rPr lang="en"/>
              <a:t>hat makes it as appealing as some of the other hotter topics</a:t>
            </a:r>
            <a:br>
              <a:rPr lang="en"/>
            </a:br>
            <a:r>
              <a:rPr lang="en"/>
              <a:t>i</a:t>
            </a:r>
            <a:r>
              <a:rPr lang="en"/>
              <a:t>n CS 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3826" y="2684025"/>
            <a:ext cx="1907700" cy="1948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/>
          <p:nvPr>
            <p:ph idx="1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7" name="Google Shape;327;p40"/>
          <p:cNvSpPr txBox="1"/>
          <p:nvPr>
            <p:ph idx="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8" name="Google Shape;32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Developing Engaging &amp; Interesting Content</a:t>
            </a:r>
            <a:endParaRPr sz="2400"/>
          </a:p>
        </p:txBody>
      </p:sp>
      <p:sp>
        <p:nvSpPr>
          <p:cNvPr id="329" name="Google Shape;329;p40"/>
          <p:cNvSpPr txBox="1"/>
          <p:nvPr>
            <p:ph idx="1" type="body"/>
          </p:nvPr>
        </p:nvSpPr>
        <p:spPr>
          <a:xfrm>
            <a:off x="311700" y="1132275"/>
            <a:ext cx="831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lot of cool, impactful, interesting stuff in security → 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Finding vulns/CVEs, reversing malware, tooling and defenses, tracking threats, forensics, pentesting/red teaming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And so on…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/>
              <a:t>But how do we </a:t>
            </a:r>
            <a:r>
              <a:rPr b="1" i="1" lang="en" u="sng"/>
              <a:t>teach it</a:t>
            </a:r>
            <a:r>
              <a:rPr b="1" i="1" lang="en"/>
              <a:t>?</a:t>
            </a:r>
            <a:br>
              <a:rPr b="1" i="1" lang="en"/>
            </a:br>
            <a:endParaRPr b="1"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1"/>
          <p:cNvSpPr txBox="1"/>
          <p:nvPr>
            <p:ph idx="1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5" name="Google Shape;335;p41"/>
          <p:cNvSpPr txBox="1"/>
          <p:nvPr>
            <p:ph idx="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6" name="Google Shape;33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Open Questions</a:t>
            </a:r>
            <a:endParaRPr sz="2400"/>
          </a:p>
        </p:txBody>
      </p:sp>
      <p:sp>
        <p:nvSpPr>
          <p:cNvPr id="337" name="Google Shape;337;p41"/>
          <p:cNvSpPr txBox="1"/>
          <p:nvPr>
            <p:ph idx="1" type="body"/>
          </p:nvPr>
        </p:nvSpPr>
        <p:spPr>
          <a:xfrm>
            <a:off x="311700" y="1132275"/>
            <a:ext cx="831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How do clubs align what they do to best prepare students for careers in security while also developing engaging content?</a:t>
            </a:r>
            <a:br>
              <a:rPr lang="en"/>
            </a:b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What kinds of projects or club offerings get people to stick around the most?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Also ties into club culture, just being friendly and welcoming</a:t>
            </a:r>
            <a:br>
              <a:rPr lang="en"/>
            </a:b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Should clubs be cold-emailing companies for sponsorships, guest speaker engagements, collaborations, etc., or is there a more refined way to connect?</a:t>
            </a:r>
            <a:br>
              <a:rPr lang="en"/>
            </a:b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How do clubs make security not as scary as it is (on par with other CS disciplines at least) and attract more members?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Also acknowledging that it’s not for everyone, can’t retain everyone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2"/>
          <p:cNvSpPr txBox="1"/>
          <p:nvPr>
            <p:ph idx="1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" name="Google Shape;343;p4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Solutions</a:t>
            </a:r>
            <a:r>
              <a:rPr b="1" lang="en"/>
              <a:t>...?</a:t>
            </a:r>
            <a:endParaRPr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Succession Planning</a:t>
            </a:r>
            <a:endParaRPr/>
          </a:p>
        </p:txBody>
      </p:sp>
      <p:sp>
        <p:nvSpPr>
          <p:cNvPr id="349" name="Google Shape;349;p43"/>
          <p:cNvSpPr txBox="1"/>
          <p:nvPr>
            <p:ph idx="1" type="body"/>
          </p:nvPr>
        </p:nvSpPr>
        <p:spPr>
          <a:xfrm>
            <a:off x="311700" y="1132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Though, planning for the future of the club isn’t always at the top of an undergraduate student’s minds…</a:t>
            </a:r>
            <a:endParaRPr/>
          </a:p>
          <a:p>
            <a:pPr indent="-304800" lvl="1" marL="914400" rtl="0" algn="l">
              <a:spcBef>
                <a:spcPts val="12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Finishing up their degree, internships, interviewing for full-time positions, social life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The club itself doesn’t pay them anything…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What’s the most </a:t>
            </a:r>
            <a:r>
              <a:rPr b="1" lang="en" u="sng"/>
              <a:t>lightweight</a:t>
            </a:r>
            <a:r>
              <a:rPr lang="en"/>
              <a:t> method of succession planning / leadership continuity that can be adapted </a:t>
            </a:r>
            <a:r>
              <a:rPr b="1" lang="en" u="sng"/>
              <a:t>in a variety of situations</a:t>
            </a:r>
            <a:r>
              <a:rPr lang="en"/>
              <a:t>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3"/>
          <p:cNvSpPr txBox="1"/>
          <p:nvPr>
            <p:ph idx="1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1" name="Google Shape;351;p43"/>
          <p:cNvSpPr txBox="1"/>
          <p:nvPr>
            <p:ph idx="2" type="sldNum"/>
          </p:nvPr>
        </p:nvSpPr>
        <p:spPr>
          <a:xfrm>
            <a:off x="4338449" y="4885842"/>
            <a:ext cx="4671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2025</a:t>
            </a:r>
            <a:endParaRPr/>
          </a:p>
        </p:txBody>
      </p:sp>
      <p:sp>
        <p:nvSpPr>
          <p:cNvPr id="352" name="Google Shape;352;p43"/>
          <p:cNvSpPr txBox="1"/>
          <p:nvPr>
            <p:ph idx="3" type="sldNum"/>
          </p:nvPr>
        </p:nvSpPr>
        <p:spPr>
          <a:xfrm>
            <a:off x="174475" y="4885842"/>
            <a:ext cx="7860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 @ UCI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4"/>
          <p:cNvSpPr txBox="1"/>
          <p:nvPr>
            <p:ph idx="1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8" name="Google Shape;35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Alumni “Councils” / “Advisory Boards”</a:t>
            </a:r>
            <a:endParaRPr sz="2400"/>
          </a:p>
        </p:txBody>
      </p:sp>
      <p:sp>
        <p:nvSpPr>
          <p:cNvPr id="359" name="Google Shape;359;p44"/>
          <p:cNvSpPr txBox="1"/>
          <p:nvPr>
            <p:ph idx="3" type="sldNum"/>
          </p:nvPr>
        </p:nvSpPr>
        <p:spPr>
          <a:xfrm>
            <a:off x="174475" y="4885842"/>
            <a:ext cx="7860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 @ UCI</a:t>
            </a:r>
            <a:endParaRPr/>
          </a:p>
        </p:txBody>
      </p:sp>
      <p:sp>
        <p:nvSpPr>
          <p:cNvPr id="360" name="Google Shape;360;p44"/>
          <p:cNvSpPr txBox="1"/>
          <p:nvPr>
            <p:ph idx="1" type="body"/>
          </p:nvPr>
        </p:nvSpPr>
        <p:spPr>
          <a:xfrm>
            <a:off x="311700" y="1132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Anecdotally, some cyber clubs (e.g., RITSEC) have been able to have long-standing success due to their alumni support </a:t>
            </a:r>
            <a:endParaRPr/>
          </a:p>
          <a:p>
            <a:pPr indent="-304800" lvl="1" marL="914400" rtl="0" algn="l">
              <a:spcBef>
                <a:spcPts val="12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Need for an “official” mechanism to engage with alumni, whether they just graduated or have been out for 10+ years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They have insight into current trends in industry and lessons learned from when they were a part of club (ideally, also leadership)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If you can make it look official/professional, it also looks good when trying to also get sponsors and mentors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4"/>
          <p:cNvSpPr txBox="1"/>
          <p:nvPr>
            <p:ph idx="2" type="sldNum"/>
          </p:nvPr>
        </p:nvSpPr>
        <p:spPr>
          <a:xfrm>
            <a:off x="4338449" y="4885842"/>
            <a:ext cx="4671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2025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5"/>
          <p:cNvSpPr txBox="1"/>
          <p:nvPr>
            <p:ph idx="1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7" name="Google Shape;36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</a:t>
            </a:r>
            <a:r>
              <a:rPr b="1" lang="en" sz="2400" u="sng"/>
              <a:t>N</a:t>
            </a:r>
            <a:r>
              <a:rPr lang="en" sz="2400"/>
              <a:t>ational </a:t>
            </a:r>
            <a:r>
              <a:rPr b="1" lang="en" sz="2400" u="sng"/>
              <a:t>U</a:t>
            </a:r>
            <a:r>
              <a:rPr lang="en" sz="2400"/>
              <a:t>pcycled </a:t>
            </a:r>
            <a:r>
              <a:rPr b="1" lang="en" sz="2400" u="sng"/>
              <a:t>C</a:t>
            </a:r>
            <a:r>
              <a:rPr lang="en" sz="2400"/>
              <a:t>omputing </a:t>
            </a:r>
            <a:r>
              <a:rPr b="1" lang="en" sz="2400" u="sng"/>
              <a:t>C</a:t>
            </a:r>
            <a:r>
              <a:rPr lang="en" sz="2400"/>
              <a:t>ollective</a:t>
            </a:r>
            <a:endParaRPr sz="2400"/>
          </a:p>
        </p:txBody>
      </p:sp>
      <p:sp>
        <p:nvSpPr>
          <p:cNvPr id="368" name="Google Shape;368;p45"/>
          <p:cNvSpPr txBox="1"/>
          <p:nvPr>
            <p:ph idx="3" type="sldNum"/>
          </p:nvPr>
        </p:nvSpPr>
        <p:spPr>
          <a:xfrm>
            <a:off x="174475" y="4885842"/>
            <a:ext cx="7860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 @ UCI</a:t>
            </a:r>
            <a:endParaRPr/>
          </a:p>
        </p:txBody>
      </p:sp>
      <p:sp>
        <p:nvSpPr>
          <p:cNvPr id="369" name="Google Shape;369;p45"/>
          <p:cNvSpPr txBox="1"/>
          <p:nvPr>
            <p:ph idx="1" type="body"/>
          </p:nvPr>
        </p:nvSpPr>
        <p:spPr>
          <a:xfrm>
            <a:off x="311700" y="1132275"/>
            <a:ext cx="442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NUCC</a:t>
            </a:r>
            <a:r>
              <a:rPr lang="en"/>
              <a:t>: </a:t>
            </a:r>
            <a:r>
              <a:rPr lang="en"/>
              <a:t>SoCal-based non-profit that “upcycles” </a:t>
            </a:r>
            <a:r>
              <a:rPr lang="en"/>
              <a:t>computing equipment and hardware for research, education, and outreach purposes focused around security and hacking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Starting in 2022, got roped into security education by supporting UCI with their own server infrastructure</a:t>
            </a:r>
            <a:endParaRPr/>
          </a:p>
        </p:txBody>
      </p:sp>
      <p:sp>
        <p:nvSpPr>
          <p:cNvPr id="370" name="Google Shape;370;p45"/>
          <p:cNvSpPr txBox="1"/>
          <p:nvPr>
            <p:ph idx="2" type="sldNum"/>
          </p:nvPr>
        </p:nvSpPr>
        <p:spPr>
          <a:xfrm>
            <a:off x="4338449" y="4885842"/>
            <a:ext cx="4671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2025</a:t>
            </a:r>
            <a:endParaRPr/>
          </a:p>
        </p:txBody>
      </p:sp>
      <p:pic>
        <p:nvPicPr>
          <p:cNvPr id="371" name="Google Shape;37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6625" y="1132275"/>
            <a:ext cx="2706600" cy="3614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SoCal Cyber Clubs &amp; Untitled Infra Server</a:t>
            </a:r>
            <a:endParaRPr sz="2400"/>
          </a:p>
        </p:txBody>
      </p:sp>
      <p:sp>
        <p:nvSpPr>
          <p:cNvPr id="377" name="Google Shape;377;p46"/>
          <p:cNvSpPr txBox="1"/>
          <p:nvPr>
            <p:ph idx="1" type="body"/>
          </p:nvPr>
        </p:nvSpPr>
        <p:spPr>
          <a:xfrm>
            <a:off x="311700" y="1132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These are student-/alumni-led Discord servers where many of the club leadership across cyber clubs in California are in and chat a lot with each other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Serves as a “network” of cyber clubs….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UC campuses: Irvine, Davis, Santa Cruz, Riverside, Los Angeles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CSU campuses: Fullerton, San Bernardino, Los Angeles, Long Beach, Northridge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Community colleges too!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en"/>
            </a:br>
            <a:r>
              <a:rPr lang="en"/>
              <a:t>Great place to share events, ask for ideas and advice, and also expand your own network!</a:t>
            </a:r>
            <a:endParaRPr/>
          </a:p>
        </p:txBody>
      </p:sp>
      <p:sp>
        <p:nvSpPr>
          <p:cNvPr id="378" name="Google Shape;378;p46"/>
          <p:cNvSpPr txBox="1"/>
          <p:nvPr>
            <p:ph idx="1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9" name="Google Shape;379;p46"/>
          <p:cNvSpPr txBox="1"/>
          <p:nvPr>
            <p:ph idx="2" type="sldNum"/>
          </p:nvPr>
        </p:nvSpPr>
        <p:spPr>
          <a:xfrm>
            <a:off x="4338449" y="4885842"/>
            <a:ext cx="4671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2025</a:t>
            </a:r>
            <a:endParaRPr/>
          </a:p>
        </p:txBody>
      </p:sp>
      <p:sp>
        <p:nvSpPr>
          <p:cNvPr id="380" name="Google Shape;380;p46"/>
          <p:cNvSpPr txBox="1"/>
          <p:nvPr>
            <p:ph idx="3" type="sldNum"/>
          </p:nvPr>
        </p:nvSpPr>
        <p:spPr>
          <a:xfrm>
            <a:off x="174475" y="4885842"/>
            <a:ext cx="7860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 @ UCI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idx="1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20"/>
          <p:cNvSpPr txBox="1"/>
          <p:nvPr>
            <p:ph idx="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Raising Awareness For</a:t>
            </a:r>
            <a:r>
              <a:rPr lang="en"/>
              <a:t>...</a:t>
            </a:r>
            <a:endParaRPr/>
          </a:p>
        </p:txBody>
      </p:sp>
      <p:sp>
        <p:nvSpPr>
          <p:cNvPr id="146" name="Google Shape;146;p20"/>
          <p:cNvSpPr txBox="1"/>
          <p:nvPr>
            <p:ph idx="1" type="body"/>
          </p:nvPr>
        </p:nvSpPr>
        <p:spPr>
          <a:xfrm>
            <a:off x="311700" y="1132275"/>
            <a:ext cx="831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College-level cybersecurity clubs</a:t>
            </a:r>
            <a:r>
              <a:rPr lang="en"/>
              <a:t>, typically fully ran by students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Benefits that these groups bring to their campus and institution </a:t>
            </a:r>
            <a:r>
              <a:rPr b="1" lang="en"/>
              <a:t>and</a:t>
            </a:r>
            <a:r>
              <a:rPr lang="en"/>
              <a:t> the security community + industry </a:t>
            </a:r>
            <a:br>
              <a:rPr lang="en"/>
            </a:b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Challenges that these groups face while going after objectives that ultimately benefit the security community + industry</a:t>
            </a:r>
            <a:br>
              <a:rPr lang="en"/>
            </a:b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Current points of ‘discussion’ and how you can support these groups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7"/>
          <p:cNvSpPr txBox="1"/>
          <p:nvPr>
            <p:ph idx="1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6" name="Google Shape;386;p4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Rallying Support</a:t>
            </a:r>
            <a:endParaRPr b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8"/>
          <p:cNvSpPr txBox="1"/>
          <p:nvPr>
            <p:ph idx="1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2" name="Google Shape;392;p48"/>
          <p:cNvSpPr txBox="1"/>
          <p:nvPr>
            <p:ph idx="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3" name="Google Shape;39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“Spare change, ma’am?”</a:t>
            </a:r>
            <a:endParaRPr/>
          </a:p>
        </p:txBody>
      </p:sp>
      <p:sp>
        <p:nvSpPr>
          <p:cNvPr id="394" name="Google Shape;394;p48"/>
          <p:cNvSpPr txBox="1"/>
          <p:nvPr>
            <p:ph idx="1" type="body"/>
          </p:nvPr>
        </p:nvSpPr>
        <p:spPr>
          <a:xfrm>
            <a:off x="311700" y="1132275"/>
            <a:ext cx="831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200"/>
            </a:b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5" name="Google Shape;39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8363" y="1600351"/>
            <a:ext cx="4720800" cy="2655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9"/>
          <p:cNvSpPr txBox="1"/>
          <p:nvPr>
            <p:ph idx="1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1" name="Google Shape;401;p49"/>
          <p:cNvSpPr txBox="1"/>
          <p:nvPr>
            <p:ph idx="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2" name="Google Shape;40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Really Do Care!</a:t>
            </a:r>
            <a:endParaRPr/>
          </a:p>
        </p:txBody>
      </p:sp>
      <p:sp>
        <p:nvSpPr>
          <p:cNvPr id="403" name="Google Shape;403;p49"/>
          <p:cNvSpPr txBox="1"/>
          <p:nvPr>
            <p:ph idx="1" type="body"/>
          </p:nvPr>
        </p:nvSpPr>
        <p:spPr>
          <a:xfrm>
            <a:off x="311700" y="1132275"/>
            <a:ext cx="831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Students may be hesitant to reach out or send a cold email, or simply not know who to reach out to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Being a board member isn’t their day-to-day…. But ultimately they </a:t>
            </a:r>
            <a:r>
              <a:rPr b="1" lang="en" u="sng"/>
              <a:t>care about security</a:t>
            </a:r>
            <a:r>
              <a:rPr b="1" lang="en"/>
              <a:t> and can become a </a:t>
            </a:r>
            <a:r>
              <a:rPr b="1" lang="en" u="sng"/>
              <a:t>vital part of the community</a:t>
            </a:r>
            <a:endParaRPr b="1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200"/>
            </a:b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0"/>
          <p:cNvSpPr txBox="1"/>
          <p:nvPr>
            <p:ph idx="1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9" name="Google Shape;409;p50"/>
          <p:cNvSpPr txBox="1"/>
          <p:nvPr>
            <p:ph idx="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0" name="Google Shape;410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Mileage May Vary</a:t>
            </a:r>
            <a:endParaRPr/>
          </a:p>
        </p:txBody>
      </p:sp>
      <p:sp>
        <p:nvSpPr>
          <p:cNvPr id="411" name="Google Shape;411;p50"/>
          <p:cNvSpPr txBox="1"/>
          <p:nvPr>
            <p:ph idx="1" type="body"/>
          </p:nvPr>
        </p:nvSpPr>
        <p:spPr>
          <a:xfrm>
            <a:off x="311700" y="1132275"/>
            <a:ext cx="831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clubs have different needs… 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Some need A LOT more funding and resources to operate properly</a:t>
            </a:r>
            <a:br>
              <a:rPr lang="en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Some want help with developing pipelines for internships/full-time jobs to attract members</a:t>
            </a:r>
            <a:br>
              <a:rPr lang="en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Some want to figure out what they should be teaching to best prepare students for real-world security jobs</a:t>
            </a:r>
            <a:br>
              <a:rPr lang="en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Some want some project and research ideas</a:t>
            </a:r>
            <a:br>
              <a:rPr lang="en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Some just need guest speakers to flesh out their workshop schedule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200"/>
            </a:b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1"/>
          <p:cNvSpPr txBox="1"/>
          <p:nvPr>
            <p:ph idx="1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7" name="Google Shape;417;p51"/>
          <p:cNvSpPr txBox="1"/>
          <p:nvPr>
            <p:ph idx="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8" name="Google Shape;418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Supporting Your Local Club</a:t>
            </a:r>
            <a:endParaRPr/>
          </a:p>
        </p:txBody>
      </p:sp>
      <p:sp>
        <p:nvSpPr>
          <p:cNvPr id="419" name="Google Shape;419;p51"/>
          <p:cNvSpPr txBox="1"/>
          <p:nvPr>
            <p:ph idx="1" type="body"/>
          </p:nvPr>
        </p:nvSpPr>
        <p:spPr>
          <a:xfrm>
            <a:off x="311700" y="1132275"/>
            <a:ext cx="831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ways you can help: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/>
              <a:t>Reach out to them first!</a:t>
            </a:r>
            <a:r>
              <a:rPr lang="en"/>
              <a:t> Offer whatever you can </a:t>
            </a:r>
            <a:r>
              <a:rPr b="1" lang="en"/>
              <a:t>based on your availability</a:t>
            </a:r>
            <a:endParaRPr b="1"/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Guest speaker engagement</a:t>
            </a:r>
            <a:br>
              <a:rPr lang="en" sz="1400"/>
            </a:b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Continued mentoring</a:t>
            </a:r>
            <a:br>
              <a:rPr lang="en" sz="1400"/>
            </a:b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Connection with your employer → sponsorships, internship pipelines, visibility</a:t>
            </a:r>
            <a:br>
              <a:rPr lang="en" sz="1400"/>
            </a:b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Advice to do XYZ</a:t>
            </a:r>
            <a:br>
              <a:rPr lang="en" sz="1400"/>
            </a:b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Coaching for a competition team </a:t>
            </a:r>
            <a:br>
              <a:rPr lang="en" sz="1400"/>
            </a:b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Offering your support for when they advocate for more resources on campus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200"/>
            </a:b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2"/>
          <p:cNvSpPr txBox="1"/>
          <p:nvPr>
            <p:ph idx="1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5" name="Google Shape;425;p5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br>
              <a:rPr lang="en"/>
            </a:br>
            <a:br>
              <a:rPr lang="en"/>
            </a:br>
            <a:r>
              <a:rPr lang="en"/>
              <a:t>Reach out: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School </a:t>
            </a:r>
            <a:r>
              <a:rPr lang="en" sz="1800"/>
              <a:t>Email -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skngo1@uci.edu</a:t>
            </a:r>
            <a:r>
              <a:rPr lang="en" sz="1800"/>
              <a:t>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NUCC Email -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stengo@nuccinc.org</a:t>
            </a:r>
            <a:r>
              <a:rPr lang="en" sz="1800"/>
              <a:t> </a:t>
            </a:r>
            <a:br>
              <a:rPr lang="en" sz="1800"/>
            </a:br>
            <a:r>
              <a:rPr lang="en" sz="1800"/>
              <a:t>Discord - stengo </a:t>
            </a:r>
            <a:endParaRPr sz="1800"/>
          </a:p>
        </p:txBody>
      </p:sp>
      <p:pic>
        <p:nvPicPr>
          <p:cNvPr id="426" name="Google Shape;426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9500" y="351700"/>
            <a:ext cx="1981200" cy="4287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idx="1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21"/>
          <p:cNvSpPr txBox="1"/>
          <p:nvPr>
            <p:ph idx="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Positionality Statement</a:t>
            </a:r>
            <a:endParaRPr/>
          </a:p>
        </p:txBody>
      </p:sp>
      <p:sp>
        <p:nvSpPr>
          <p:cNvPr id="154" name="Google Shape;154;p21"/>
          <p:cNvSpPr txBox="1"/>
          <p:nvPr>
            <p:ph idx="1" type="body"/>
          </p:nvPr>
        </p:nvSpPr>
        <p:spPr>
          <a:xfrm>
            <a:off x="311700" y="1132275"/>
            <a:ext cx="831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Have experienced being a leader in </a:t>
            </a:r>
            <a:r>
              <a:rPr i="1" lang="en"/>
              <a:t>two</a:t>
            </a:r>
            <a:r>
              <a:rPr lang="en"/>
              <a:t> different security clubs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1 at a teaching-focused institution, 1 at a research-focused institution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Only within California; not fully aware of how things are outside of CA</a:t>
            </a:r>
            <a:br>
              <a:rPr lang="en"/>
            </a:b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Research time is currently invested into security education – I focus a lot more on how security education is currently happening than most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Thinking about it more in terms of research questions + publications, not necessarily to create a ‘product’ or provide a ‘paid service’</a:t>
            </a:r>
            <a:br>
              <a:rPr lang="en"/>
            </a:b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Limited experience with ‘real-world’ security; any experiences are at large tech companies</a:t>
            </a:r>
            <a:br>
              <a:rPr lang="en"/>
            </a:b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/>
              <a:t>Would love to learn more about your perspectives!</a:t>
            </a:r>
            <a:endParaRPr b="1" i="1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7075" y="181425"/>
            <a:ext cx="1011000" cy="1011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7075" y="629950"/>
            <a:ext cx="1011000" cy="1011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idx="1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22"/>
          <p:cNvSpPr txBox="1"/>
          <p:nvPr>
            <p:ph idx="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Cybersecurity Clubs?</a:t>
            </a:r>
            <a:endParaRPr/>
          </a:p>
        </p:txBody>
      </p:sp>
      <p:sp>
        <p:nvSpPr>
          <p:cNvPr id="164" name="Google Shape;164;p22"/>
          <p:cNvSpPr txBox="1"/>
          <p:nvPr>
            <p:ph idx="1" type="body"/>
          </p:nvPr>
        </p:nvSpPr>
        <p:spPr>
          <a:xfrm>
            <a:off x="311700" y="1132275"/>
            <a:ext cx="831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u="sng"/>
              <a:t>Student-ran</a:t>
            </a:r>
            <a:r>
              <a:rPr lang="en"/>
              <a:t> organization on a college campus that typically focuses on:</a:t>
            </a:r>
            <a:endParaRPr/>
          </a:p>
          <a:p>
            <a:pPr indent="-304800" lvl="1" marL="914400" rtl="0" algn="l">
              <a:spcBef>
                <a:spcPts val="12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General </a:t>
            </a:r>
            <a:r>
              <a:rPr b="1" lang="en"/>
              <a:t>exploration</a:t>
            </a:r>
            <a:r>
              <a:rPr lang="en"/>
              <a:t> of security careers and fields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Security </a:t>
            </a:r>
            <a:r>
              <a:rPr b="1" lang="en"/>
              <a:t>awareness</a:t>
            </a:r>
            <a:r>
              <a:rPr lang="en"/>
              <a:t> for the greater community + letting students know about a </a:t>
            </a:r>
            <a:r>
              <a:rPr b="1" i="1" lang="en" u="sng"/>
              <a:t>potential career path</a:t>
            </a:r>
            <a:endParaRPr b="1" i="1" u="sng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Security </a:t>
            </a:r>
            <a:r>
              <a:rPr b="1" lang="en"/>
              <a:t>education</a:t>
            </a:r>
            <a:r>
              <a:rPr lang="en"/>
              <a:t> for others (e.g., workshops)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Facilitating </a:t>
            </a:r>
            <a:r>
              <a:rPr b="1" lang="en"/>
              <a:t>participation in competitions</a:t>
            </a:r>
            <a:r>
              <a:rPr lang="en"/>
              <a:t>  →  CTFs, CCDC, CPTC, etc</a:t>
            </a:r>
            <a:r>
              <a:rPr lang="en"/>
              <a:t>...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Local </a:t>
            </a:r>
            <a:r>
              <a:rPr b="1" lang="en"/>
              <a:t>community</a:t>
            </a:r>
            <a:r>
              <a:rPr lang="en"/>
              <a:t> for students who are interested in security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Usually does have a university faculty/staff serving as an ‘advisor’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idx="1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Google Shape;170;p23"/>
          <p:cNvSpPr txBox="1"/>
          <p:nvPr>
            <p:ph idx="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Concrete Activities</a:t>
            </a:r>
            <a:endParaRPr/>
          </a:p>
        </p:txBody>
      </p:sp>
      <p:sp>
        <p:nvSpPr>
          <p:cNvPr id="172" name="Google Shape;172;p23"/>
          <p:cNvSpPr txBox="1"/>
          <p:nvPr>
            <p:ph idx="1" type="body"/>
          </p:nvPr>
        </p:nvSpPr>
        <p:spPr>
          <a:xfrm>
            <a:off x="311700" y="1132275"/>
            <a:ext cx="831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Weekly workshops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Guest speaker presentations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Resume reviews and mock interviews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Social activities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Open “office hours”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Competitions (CTFs, CCDC)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Research projects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4975" y="1400075"/>
            <a:ext cx="2880900" cy="2880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idx="1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24"/>
          <p:cNvSpPr txBox="1"/>
          <p:nvPr>
            <p:ph idx="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Overarching Goals</a:t>
            </a:r>
            <a:endParaRPr/>
          </a:p>
        </p:txBody>
      </p:sp>
      <p:sp>
        <p:nvSpPr>
          <p:cNvPr id="181" name="Google Shape;181;p24"/>
          <p:cNvSpPr txBox="1"/>
          <p:nvPr>
            <p:ph idx="1" type="body"/>
          </p:nvPr>
        </p:nvSpPr>
        <p:spPr>
          <a:xfrm>
            <a:off x="311700" y="1132275"/>
            <a:ext cx="831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Members (and really, students) want </a:t>
            </a:r>
            <a:r>
              <a:rPr b="1" lang="en"/>
              <a:t>cool jobs that pay well + stable</a:t>
            </a:r>
            <a:endParaRPr b="1"/>
          </a:p>
          <a:p>
            <a:pPr indent="-304800" lvl="1" marL="914400" rtl="0" algn="l">
              <a:spcBef>
                <a:spcPts val="12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By extension, they want skills and experiences that make them </a:t>
            </a:r>
            <a:r>
              <a:rPr i="1" lang="en"/>
              <a:t>marketable / hirable / AI-proof 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Members want to </a:t>
            </a:r>
            <a:r>
              <a:rPr b="1" lang="en"/>
              <a:t>grow the club</a:t>
            </a:r>
            <a:r>
              <a:rPr lang="en"/>
              <a:t> – convince more students to join, develop more ways for others to get involved, increase awareness and visibility for the club around campus</a:t>
            </a:r>
            <a:endParaRPr/>
          </a:p>
          <a:p>
            <a:pPr indent="-304800" lvl="1" marL="914400" rtl="0" algn="l">
              <a:spcBef>
                <a:spcPts val="12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Or at the very least, have a foundation to “maintain” things for the long run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/>
          <p:nvPr>
            <p:ph idx="1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25"/>
          <p:cNvSpPr txBox="1"/>
          <p:nvPr>
            <p:ph idx="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8" name="Google Shape;18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150" y="297800"/>
            <a:ext cx="1181700" cy="1181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89" name="Google Shape;18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8525" y="187875"/>
            <a:ext cx="1011000" cy="1011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90" name="Google Shape;19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700" y="1808375"/>
            <a:ext cx="1256700" cy="1256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91" name="Google Shape;19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8575" y="247125"/>
            <a:ext cx="1413600" cy="89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92" name="Google Shape;192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81425" y="306800"/>
            <a:ext cx="1011000" cy="1013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07701" y="1645475"/>
            <a:ext cx="1279800" cy="1014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94" name="Google Shape;194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15948" y="2288500"/>
            <a:ext cx="1011000" cy="116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08525" y="222800"/>
            <a:ext cx="1181700" cy="118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77998" y="1514873"/>
            <a:ext cx="1457100" cy="829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97" name="Google Shape;197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681425" y="1808375"/>
            <a:ext cx="1011000" cy="1011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98" name="Google Shape;198;p2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47425" y="3097513"/>
            <a:ext cx="2273450" cy="82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872425" y="2660375"/>
            <a:ext cx="1131000" cy="1131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00" name="Google Shape;200;p2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363288" y="1367975"/>
            <a:ext cx="920513" cy="920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067850" y="4160725"/>
            <a:ext cx="2021736" cy="54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772146" y="2954950"/>
            <a:ext cx="1073400" cy="104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03" name="Google Shape;203;p2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502125" y="3099100"/>
            <a:ext cx="1279800" cy="1279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04" name="Google Shape;204;p2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093101" y="3614276"/>
            <a:ext cx="1256699" cy="1256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998955" y="3959475"/>
            <a:ext cx="756300" cy="104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06" name="Google Shape;206;p25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4440176" y="4251575"/>
            <a:ext cx="1500813" cy="7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/>
          <p:nvPr>
            <p:ph idx="1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" name="Google Shape;212;p26"/>
          <p:cNvSpPr txBox="1"/>
          <p:nvPr>
            <p:ph idx="2" type="sldNum"/>
          </p:nvPr>
        </p:nvSpPr>
        <p:spPr>
          <a:xfrm>
            <a:off x="8625927" y="4818997"/>
            <a:ext cx="375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of Security in School</a:t>
            </a:r>
            <a:endParaRPr/>
          </a:p>
        </p:txBody>
      </p:sp>
      <p:sp>
        <p:nvSpPr>
          <p:cNvPr id="214" name="Google Shape;214;p26"/>
          <p:cNvSpPr txBox="1"/>
          <p:nvPr>
            <p:ph idx="1" type="body"/>
          </p:nvPr>
        </p:nvSpPr>
        <p:spPr>
          <a:xfrm>
            <a:off x="311700" y="1132275"/>
            <a:ext cx="8314200" cy="35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For most CS degrees, little to no </a:t>
            </a:r>
            <a:r>
              <a:rPr b="1" lang="en"/>
              <a:t>applied </a:t>
            </a:r>
            <a:r>
              <a:rPr lang="en"/>
              <a:t>security education in the curriculum</a:t>
            </a:r>
            <a:endParaRPr/>
          </a:p>
          <a:p>
            <a:pPr indent="-304800" lvl="1" marL="914400" rtl="0" algn="l">
              <a:spcBef>
                <a:spcPts val="12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Not enough bandwidth to slot more content into a degree, especially amongst other competing priorities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Have to teach a lot of the fundamentals of CS/SWE before tackling anything like security engineering, application security, cloud security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Few schools have professors who are teaching non-introductory security courses</a:t>
            </a:r>
            <a:endParaRPr/>
          </a:p>
          <a:p>
            <a:pPr indent="-304800" lvl="1" marL="914400" rtl="0" algn="l">
              <a:spcBef>
                <a:spcPts val="12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If any, </a:t>
            </a:r>
            <a:r>
              <a:rPr lang="en"/>
              <a:t>it's</a:t>
            </a:r>
            <a:r>
              <a:rPr lang="en"/>
              <a:t> more along the lines of computer &amp; network security, software security, reverse engineering/binary exploitation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May be locked behind </a:t>
            </a:r>
            <a:r>
              <a:rPr lang="en"/>
              <a:t>prerequisites</a:t>
            </a:r>
            <a:r>
              <a:rPr lang="en"/>
              <a:t>; can’t take them until junior or senior year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At R1 universities, tenure-track professors are primarily focused on their research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en"/>
            </a:br>
            <a:br>
              <a:rPr b="1" lang="en" sz="1200">
                <a:solidFill>
                  <a:schemeClr val="dk2"/>
                </a:solidFill>
              </a:rPr>
            </a:b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yber @ UCI Slides Template">
  <a:themeElements>
    <a:clrScheme name="Simple Light">
      <a:dk1>
        <a:srgbClr val="333333"/>
      </a:dk1>
      <a:lt1>
        <a:srgbClr val="F5F5F5"/>
      </a:lt1>
      <a:dk2>
        <a:srgbClr val="777777"/>
      </a:dk2>
      <a:lt2>
        <a:srgbClr val="FFFFFF"/>
      </a:lt2>
      <a:accent1>
        <a:srgbClr val="6083BF"/>
      </a:accent1>
      <a:accent2>
        <a:srgbClr val="80B076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6083B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